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3" r:id="rId8"/>
    <p:sldId id="266"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FD5"/>
    <a:srgbClr val="D6F3AC"/>
    <a:srgbClr val="64C4CC"/>
    <a:srgbClr val="00BCCF"/>
    <a:srgbClr val="0090B1"/>
    <a:srgbClr val="165A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21"/>
    <p:restoredTop sz="94629"/>
  </p:normalViewPr>
  <p:slideViewPr>
    <p:cSldViewPr snapToGrid="0">
      <p:cViewPr>
        <p:scale>
          <a:sx n="68" d="100"/>
          <a:sy n="68" d="100"/>
        </p:scale>
        <p:origin x="784" y="10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028EAA-3F4A-3845-86C1-2DDDF201D8B6}" type="datetimeFigureOut">
              <a:rPr lang="en-US" smtClean="0"/>
              <a:t>7/12/23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5D34A-E410-3B49-B588-78D5716410A5}" type="slidenum">
              <a:rPr lang="en-US" smtClean="0"/>
              <a:t>‹#›</a:t>
            </a:fld>
            <a:endParaRPr lang="en-US"/>
          </a:p>
        </p:txBody>
      </p:sp>
    </p:spTree>
    <p:extLst>
      <p:ext uri="{BB962C8B-B14F-4D97-AF65-F5344CB8AC3E}">
        <p14:creationId xmlns:p14="http://schemas.microsoft.com/office/powerpoint/2010/main" val="1529645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Analysis of Care Home Deaths 2021-2022</a:t>
            </a:r>
          </a:p>
        </p:txBody>
      </p:sp>
      <p:sp>
        <p:nvSpPr>
          <p:cNvPr id="4" name="Slide Number Placeholder 3"/>
          <p:cNvSpPr>
            <a:spLocks noGrp="1"/>
          </p:cNvSpPr>
          <p:nvPr>
            <p:ph type="sldNum" sz="quarter" idx="5"/>
          </p:nvPr>
        </p:nvSpPr>
        <p:spPr/>
        <p:txBody>
          <a:bodyPr/>
          <a:lstStyle/>
          <a:p>
            <a:fld id="{28F5D34A-E410-3B49-B588-78D5716410A5}" type="slidenum">
              <a:rPr lang="en-US" smtClean="0"/>
              <a:t>1</a:t>
            </a:fld>
            <a:endParaRPr lang="en-US"/>
          </a:p>
        </p:txBody>
      </p:sp>
    </p:spTree>
    <p:extLst>
      <p:ext uri="{BB962C8B-B14F-4D97-AF65-F5344CB8AC3E}">
        <p14:creationId xmlns:p14="http://schemas.microsoft.com/office/powerpoint/2010/main" val="3805504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72753-31B2-3DCD-0CFD-10B529033E3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91AC2C24-EC19-FFD5-F07D-27487F115A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7B2F2306-FE27-11A3-B501-0CAEEB65E841}"/>
              </a:ext>
            </a:extLst>
          </p:cNvPr>
          <p:cNvSpPr>
            <a:spLocks noGrp="1"/>
          </p:cNvSpPr>
          <p:nvPr>
            <p:ph type="dt" sz="half" idx="10"/>
          </p:nvPr>
        </p:nvSpPr>
        <p:spPr/>
        <p:txBody>
          <a:bodyPr/>
          <a:lstStyle/>
          <a:p>
            <a:fld id="{4857CDB0-3760-2D4A-92EF-6279C84C7006}" type="datetimeFigureOut">
              <a:rPr lang="en-US" smtClean="0"/>
              <a:t>7/12/23</a:t>
            </a:fld>
            <a:endParaRPr lang="en-US"/>
          </a:p>
        </p:txBody>
      </p:sp>
      <p:sp>
        <p:nvSpPr>
          <p:cNvPr id="5" name="Footer Placeholder 4">
            <a:extLst>
              <a:ext uri="{FF2B5EF4-FFF2-40B4-BE49-F238E27FC236}">
                <a16:creationId xmlns:a16="http://schemas.microsoft.com/office/drawing/2014/main" id="{6D72FA2C-B9F2-D04F-D740-D4A4FB6695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BEF42F-DAEC-828F-3860-6635F4CF743D}"/>
              </a:ext>
            </a:extLst>
          </p:cNvPr>
          <p:cNvSpPr>
            <a:spLocks noGrp="1"/>
          </p:cNvSpPr>
          <p:nvPr>
            <p:ph type="sldNum" sz="quarter" idx="12"/>
          </p:nvPr>
        </p:nvSpPr>
        <p:spPr/>
        <p:txBody>
          <a:bodyPr/>
          <a:lstStyle/>
          <a:p>
            <a:fld id="{6E56BDBB-5629-0747-8F76-64153366B48D}" type="slidenum">
              <a:rPr lang="en-US" smtClean="0"/>
              <a:t>‹#›</a:t>
            </a:fld>
            <a:endParaRPr lang="en-US"/>
          </a:p>
        </p:txBody>
      </p:sp>
    </p:spTree>
    <p:extLst>
      <p:ext uri="{BB962C8B-B14F-4D97-AF65-F5344CB8AC3E}">
        <p14:creationId xmlns:p14="http://schemas.microsoft.com/office/powerpoint/2010/main" val="4143324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F4FDF-83AB-4CCA-847C-E155DE0E0E53}"/>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E8D8721-A904-C95F-6C7C-2939477F00E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B13FB6F-D045-90DC-4F68-EC26F1461B2A}"/>
              </a:ext>
            </a:extLst>
          </p:cNvPr>
          <p:cNvSpPr>
            <a:spLocks noGrp="1"/>
          </p:cNvSpPr>
          <p:nvPr>
            <p:ph type="dt" sz="half" idx="10"/>
          </p:nvPr>
        </p:nvSpPr>
        <p:spPr/>
        <p:txBody>
          <a:bodyPr/>
          <a:lstStyle/>
          <a:p>
            <a:fld id="{4857CDB0-3760-2D4A-92EF-6279C84C7006}" type="datetimeFigureOut">
              <a:rPr lang="en-US" smtClean="0"/>
              <a:t>7/12/23</a:t>
            </a:fld>
            <a:endParaRPr lang="en-US"/>
          </a:p>
        </p:txBody>
      </p:sp>
      <p:sp>
        <p:nvSpPr>
          <p:cNvPr id="5" name="Footer Placeholder 4">
            <a:extLst>
              <a:ext uri="{FF2B5EF4-FFF2-40B4-BE49-F238E27FC236}">
                <a16:creationId xmlns:a16="http://schemas.microsoft.com/office/drawing/2014/main" id="{2228F509-7D93-5FB4-14B2-9CEE40FA19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228983-877A-DD6A-3D8A-B2B182C4C384}"/>
              </a:ext>
            </a:extLst>
          </p:cNvPr>
          <p:cNvSpPr>
            <a:spLocks noGrp="1"/>
          </p:cNvSpPr>
          <p:nvPr>
            <p:ph type="sldNum" sz="quarter" idx="12"/>
          </p:nvPr>
        </p:nvSpPr>
        <p:spPr/>
        <p:txBody>
          <a:bodyPr/>
          <a:lstStyle/>
          <a:p>
            <a:fld id="{6E56BDBB-5629-0747-8F76-64153366B48D}" type="slidenum">
              <a:rPr lang="en-US" smtClean="0"/>
              <a:t>‹#›</a:t>
            </a:fld>
            <a:endParaRPr lang="en-US"/>
          </a:p>
        </p:txBody>
      </p:sp>
    </p:spTree>
    <p:extLst>
      <p:ext uri="{BB962C8B-B14F-4D97-AF65-F5344CB8AC3E}">
        <p14:creationId xmlns:p14="http://schemas.microsoft.com/office/powerpoint/2010/main" val="2899861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250CEB-E0EE-2DB2-AC5E-6E0866841FF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703BB74-05A4-4A32-DB68-2BBC4CE339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7E1531B-D3FD-7EC3-0F0F-FA1FE52C6EE2}"/>
              </a:ext>
            </a:extLst>
          </p:cNvPr>
          <p:cNvSpPr>
            <a:spLocks noGrp="1"/>
          </p:cNvSpPr>
          <p:nvPr>
            <p:ph type="dt" sz="half" idx="10"/>
          </p:nvPr>
        </p:nvSpPr>
        <p:spPr/>
        <p:txBody>
          <a:bodyPr/>
          <a:lstStyle/>
          <a:p>
            <a:fld id="{4857CDB0-3760-2D4A-92EF-6279C84C7006}" type="datetimeFigureOut">
              <a:rPr lang="en-US" smtClean="0"/>
              <a:t>7/12/23</a:t>
            </a:fld>
            <a:endParaRPr lang="en-US"/>
          </a:p>
        </p:txBody>
      </p:sp>
      <p:sp>
        <p:nvSpPr>
          <p:cNvPr id="5" name="Footer Placeholder 4">
            <a:extLst>
              <a:ext uri="{FF2B5EF4-FFF2-40B4-BE49-F238E27FC236}">
                <a16:creationId xmlns:a16="http://schemas.microsoft.com/office/drawing/2014/main" id="{13D04AE2-56F2-916E-AAD6-A25B5C682F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1768B4-323B-F5CD-A3E8-2D14826B8539}"/>
              </a:ext>
            </a:extLst>
          </p:cNvPr>
          <p:cNvSpPr>
            <a:spLocks noGrp="1"/>
          </p:cNvSpPr>
          <p:nvPr>
            <p:ph type="sldNum" sz="quarter" idx="12"/>
          </p:nvPr>
        </p:nvSpPr>
        <p:spPr/>
        <p:txBody>
          <a:bodyPr/>
          <a:lstStyle/>
          <a:p>
            <a:fld id="{6E56BDBB-5629-0747-8F76-64153366B48D}" type="slidenum">
              <a:rPr lang="en-US" smtClean="0"/>
              <a:t>‹#›</a:t>
            </a:fld>
            <a:endParaRPr lang="en-US"/>
          </a:p>
        </p:txBody>
      </p:sp>
    </p:spTree>
    <p:extLst>
      <p:ext uri="{BB962C8B-B14F-4D97-AF65-F5344CB8AC3E}">
        <p14:creationId xmlns:p14="http://schemas.microsoft.com/office/powerpoint/2010/main" val="2875768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C907C-A6B4-7F67-819C-01605A104D6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CA0FEA8-8879-8030-C627-3359B34FEE1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1613ECF-0F10-9701-55B5-BA71DC6001FA}"/>
              </a:ext>
            </a:extLst>
          </p:cNvPr>
          <p:cNvSpPr>
            <a:spLocks noGrp="1"/>
          </p:cNvSpPr>
          <p:nvPr>
            <p:ph type="dt" sz="half" idx="10"/>
          </p:nvPr>
        </p:nvSpPr>
        <p:spPr/>
        <p:txBody>
          <a:bodyPr/>
          <a:lstStyle/>
          <a:p>
            <a:fld id="{4857CDB0-3760-2D4A-92EF-6279C84C7006}" type="datetimeFigureOut">
              <a:rPr lang="en-US" smtClean="0"/>
              <a:t>7/12/23</a:t>
            </a:fld>
            <a:endParaRPr lang="en-US"/>
          </a:p>
        </p:txBody>
      </p:sp>
      <p:sp>
        <p:nvSpPr>
          <p:cNvPr id="5" name="Footer Placeholder 4">
            <a:extLst>
              <a:ext uri="{FF2B5EF4-FFF2-40B4-BE49-F238E27FC236}">
                <a16:creationId xmlns:a16="http://schemas.microsoft.com/office/drawing/2014/main" id="{8C07E52C-4307-50F8-338F-01F371C4AF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42EC74-4FCD-B76A-3AE2-2335318FC607}"/>
              </a:ext>
            </a:extLst>
          </p:cNvPr>
          <p:cNvSpPr>
            <a:spLocks noGrp="1"/>
          </p:cNvSpPr>
          <p:nvPr>
            <p:ph type="sldNum" sz="quarter" idx="12"/>
          </p:nvPr>
        </p:nvSpPr>
        <p:spPr/>
        <p:txBody>
          <a:bodyPr/>
          <a:lstStyle/>
          <a:p>
            <a:fld id="{6E56BDBB-5629-0747-8F76-64153366B48D}" type="slidenum">
              <a:rPr lang="en-US" smtClean="0"/>
              <a:t>‹#›</a:t>
            </a:fld>
            <a:endParaRPr lang="en-US"/>
          </a:p>
        </p:txBody>
      </p:sp>
    </p:spTree>
    <p:extLst>
      <p:ext uri="{BB962C8B-B14F-4D97-AF65-F5344CB8AC3E}">
        <p14:creationId xmlns:p14="http://schemas.microsoft.com/office/powerpoint/2010/main" val="3575655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EAE32-A6E4-C549-65A8-7CE7177F1C8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A0E9889F-5EF8-56B8-50E2-523228DEDC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A8A6128-487B-2E77-03C7-772562FA16B8}"/>
              </a:ext>
            </a:extLst>
          </p:cNvPr>
          <p:cNvSpPr>
            <a:spLocks noGrp="1"/>
          </p:cNvSpPr>
          <p:nvPr>
            <p:ph type="dt" sz="half" idx="10"/>
          </p:nvPr>
        </p:nvSpPr>
        <p:spPr/>
        <p:txBody>
          <a:bodyPr/>
          <a:lstStyle/>
          <a:p>
            <a:fld id="{4857CDB0-3760-2D4A-92EF-6279C84C7006}" type="datetimeFigureOut">
              <a:rPr lang="en-US" smtClean="0"/>
              <a:t>7/12/23</a:t>
            </a:fld>
            <a:endParaRPr lang="en-US"/>
          </a:p>
        </p:txBody>
      </p:sp>
      <p:sp>
        <p:nvSpPr>
          <p:cNvPr id="5" name="Footer Placeholder 4">
            <a:extLst>
              <a:ext uri="{FF2B5EF4-FFF2-40B4-BE49-F238E27FC236}">
                <a16:creationId xmlns:a16="http://schemas.microsoft.com/office/drawing/2014/main" id="{18AB449C-5A04-A24B-22B0-FA882CC0D7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2700FE-83BF-DE8C-E395-857DE0F8EFCA}"/>
              </a:ext>
            </a:extLst>
          </p:cNvPr>
          <p:cNvSpPr>
            <a:spLocks noGrp="1"/>
          </p:cNvSpPr>
          <p:nvPr>
            <p:ph type="sldNum" sz="quarter" idx="12"/>
          </p:nvPr>
        </p:nvSpPr>
        <p:spPr/>
        <p:txBody>
          <a:bodyPr/>
          <a:lstStyle/>
          <a:p>
            <a:fld id="{6E56BDBB-5629-0747-8F76-64153366B48D}" type="slidenum">
              <a:rPr lang="en-US" smtClean="0"/>
              <a:t>‹#›</a:t>
            </a:fld>
            <a:endParaRPr lang="en-US"/>
          </a:p>
        </p:txBody>
      </p:sp>
    </p:spTree>
    <p:extLst>
      <p:ext uri="{BB962C8B-B14F-4D97-AF65-F5344CB8AC3E}">
        <p14:creationId xmlns:p14="http://schemas.microsoft.com/office/powerpoint/2010/main" val="2343585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5F66D-09E2-3043-3A19-534666DAE51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3903220-0F06-6317-341E-A70B1455B7E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1539053-666E-7852-7D33-5ABC2DD0C8E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85A5087-8A21-C17F-629C-B775FE63F8CA}"/>
              </a:ext>
            </a:extLst>
          </p:cNvPr>
          <p:cNvSpPr>
            <a:spLocks noGrp="1"/>
          </p:cNvSpPr>
          <p:nvPr>
            <p:ph type="dt" sz="half" idx="10"/>
          </p:nvPr>
        </p:nvSpPr>
        <p:spPr/>
        <p:txBody>
          <a:bodyPr/>
          <a:lstStyle/>
          <a:p>
            <a:fld id="{4857CDB0-3760-2D4A-92EF-6279C84C7006}" type="datetimeFigureOut">
              <a:rPr lang="en-US" smtClean="0"/>
              <a:t>7/12/23</a:t>
            </a:fld>
            <a:endParaRPr lang="en-US"/>
          </a:p>
        </p:txBody>
      </p:sp>
      <p:sp>
        <p:nvSpPr>
          <p:cNvPr id="6" name="Footer Placeholder 5">
            <a:extLst>
              <a:ext uri="{FF2B5EF4-FFF2-40B4-BE49-F238E27FC236}">
                <a16:creationId xmlns:a16="http://schemas.microsoft.com/office/drawing/2014/main" id="{45105E78-0D24-6170-6465-9F3F030B1E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32B77D-E2E7-AB06-C146-B99E296C1CEF}"/>
              </a:ext>
            </a:extLst>
          </p:cNvPr>
          <p:cNvSpPr>
            <a:spLocks noGrp="1"/>
          </p:cNvSpPr>
          <p:nvPr>
            <p:ph type="sldNum" sz="quarter" idx="12"/>
          </p:nvPr>
        </p:nvSpPr>
        <p:spPr/>
        <p:txBody>
          <a:bodyPr/>
          <a:lstStyle/>
          <a:p>
            <a:fld id="{6E56BDBB-5629-0747-8F76-64153366B48D}" type="slidenum">
              <a:rPr lang="en-US" smtClean="0"/>
              <a:t>‹#›</a:t>
            </a:fld>
            <a:endParaRPr lang="en-US"/>
          </a:p>
        </p:txBody>
      </p:sp>
    </p:spTree>
    <p:extLst>
      <p:ext uri="{BB962C8B-B14F-4D97-AF65-F5344CB8AC3E}">
        <p14:creationId xmlns:p14="http://schemas.microsoft.com/office/powerpoint/2010/main" val="1812150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C15C3-A057-B193-D4E6-55706C6F93BA}"/>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E3248A3-89C6-AAE8-577F-46B22FFD57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5B36F96-75AF-B081-5B5B-5C9A803AC4A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FD73656-F46A-3A3A-3696-B713A2F93F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1426407-1D45-101A-47FE-94903A6CF13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082ED74-BD25-A317-3CF4-64ACDB282E1E}"/>
              </a:ext>
            </a:extLst>
          </p:cNvPr>
          <p:cNvSpPr>
            <a:spLocks noGrp="1"/>
          </p:cNvSpPr>
          <p:nvPr>
            <p:ph type="dt" sz="half" idx="10"/>
          </p:nvPr>
        </p:nvSpPr>
        <p:spPr/>
        <p:txBody>
          <a:bodyPr/>
          <a:lstStyle/>
          <a:p>
            <a:fld id="{4857CDB0-3760-2D4A-92EF-6279C84C7006}" type="datetimeFigureOut">
              <a:rPr lang="en-US" smtClean="0"/>
              <a:t>7/12/23</a:t>
            </a:fld>
            <a:endParaRPr lang="en-US"/>
          </a:p>
        </p:txBody>
      </p:sp>
      <p:sp>
        <p:nvSpPr>
          <p:cNvPr id="8" name="Footer Placeholder 7">
            <a:extLst>
              <a:ext uri="{FF2B5EF4-FFF2-40B4-BE49-F238E27FC236}">
                <a16:creationId xmlns:a16="http://schemas.microsoft.com/office/drawing/2014/main" id="{3160EAE4-D942-35F5-EF28-F685A1FFA1C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D5B620A-AC43-0C7B-F7C5-14D0B3EAE5E1}"/>
              </a:ext>
            </a:extLst>
          </p:cNvPr>
          <p:cNvSpPr>
            <a:spLocks noGrp="1"/>
          </p:cNvSpPr>
          <p:nvPr>
            <p:ph type="sldNum" sz="quarter" idx="12"/>
          </p:nvPr>
        </p:nvSpPr>
        <p:spPr/>
        <p:txBody>
          <a:bodyPr/>
          <a:lstStyle/>
          <a:p>
            <a:fld id="{6E56BDBB-5629-0747-8F76-64153366B48D}" type="slidenum">
              <a:rPr lang="en-US" smtClean="0"/>
              <a:t>‹#›</a:t>
            </a:fld>
            <a:endParaRPr lang="en-US"/>
          </a:p>
        </p:txBody>
      </p:sp>
    </p:spTree>
    <p:extLst>
      <p:ext uri="{BB962C8B-B14F-4D97-AF65-F5344CB8AC3E}">
        <p14:creationId xmlns:p14="http://schemas.microsoft.com/office/powerpoint/2010/main" val="3718417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4032-496D-909A-3FBE-7DE80D30B52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996FB9CF-C2CB-345E-4D9B-5A267EC3A119}"/>
              </a:ext>
            </a:extLst>
          </p:cNvPr>
          <p:cNvSpPr>
            <a:spLocks noGrp="1"/>
          </p:cNvSpPr>
          <p:nvPr>
            <p:ph type="dt" sz="half" idx="10"/>
          </p:nvPr>
        </p:nvSpPr>
        <p:spPr/>
        <p:txBody>
          <a:bodyPr/>
          <a:lstStyle/>
          <a:p>
            <a:fld id="{4857CDB0-3760-2D4A-92EF-6279C84C7006}" type="datetimeFigureOut">
              <a:rPr lang="en-US" smtClean="0"/>
              <a:t>7/12/23</a:t>
            </a:fld>
            <a:endParaRPr lang="en-US"/>
          </a:p>
        </p:txBody>
      </p:sp>
      <p:sp>
        <p:nvSpPr>
          <p:cNvPr id="4" name="Footer Placeholder 3">
            <a:extLst>
              <a:ext uri="{FF2B5EF4-FFF2-40B4-BE49-F238E27FC236}">
                <a16:creationId xmlns:a16="http://schemas.microsoft.com/office/drawing/2014/main" id="{EAEBB0B0-5D4A-BECE-243E-FBAC34E5E3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87187EA-D1BE-BBB3-87DB-8BA1A19ED635}"/>
              </a:ext>
            </a:extLst>
          </p:cNvPr>
          <p:cNvSpPr>
            <a:spLocks noGrp="1"/>
          </p:cNvSpPr>
          <p:nvPr>
            <p:ph type="sldNum" sz="quarter" idx="12"/>
          </p:nvPr>
        </p:nvSpPr>
        <p:spPr/>
        <p:txBody>
          <a:bodyPr/>
          <a:lstStyle/>
          <a:p>
            <a:fld id="{6E56BDBB-5629-0747-8F76-64153366B48D}" type="slidenum">
              <a:rPr lang="en-US" smtClean="0"/>
              <a:t>‹#›</a:t>
            </a:fld>
            <a:endParaRPr lang="en-US"/>
          </a:p>
        </p:txBody>
      </p:sp>
    </p:spTree>
    <p:extLst>
      <p:ext uri="{BB962C8B-B14F-4D97-AF65-F5344CB8AC3E}">
        <p14:creationId xmlns:p14="http://schemas.microsoft.com/office/powerpoint/2010/main" val="3401993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7B9CB8-B718-3FA8-ABF9-A49B445CB2BB}"/>
              </a:ext>
            </a:extLst>
          </p:cNvPr>
          <p:cNvSpPr>
            <a:spLocks noGrp="1"/>
          </p:cNvSpPr>
          <p:nvPr>
            <p:ph type="dt" sz="half" idx="10"/>
          </p:nvPr>
        </p:nvSpPr>
        <p:spPr/>
        <p:txBody>
          <a:bodyPr/>
          <a:lstStyle/>
          <a:p>
            <a:fld id="{4857CDB0-3760-2D4A-92EF-6279C84C7006}" type="datetimeFigureOut">
              <a:rPr lang="en-US" smtClean="0"/>
              <a:t>7/12/23</a:t>
            </a:fld>
            <a:endParaRPr lang="en-US"/>
          </a:p>
        </p:txBody>
      </p:sp>
      <p:sp>
        <p:nvSpPr>
          <p:cNvPr id="3" name="Footer Placeholder 2">
            <a:extLst>
              <a:ext uri="{FF2B5EF4-FFF2-40B4-BE49-F238E27FC236}">
                <a16:creationId xmlns:a16="http://schemas.microsoft.com/office/drawing/2014/main" id="{555B8054-9D74-5E05-1004-958D4E0BAC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CD7188-30B9-7042-D30E-6048330F7F7A}"/>
              </a:ext>
            </a:extLst>
          </p:cNvPr>
          <p:cNvSpPr>
            <a:spLocks noGrp="1"/>
          </p:cNvSpPr>
          <p:nvPr>
            <p:ph type="sldNum" sz="quarter" idx="12"/>
          </p:nvPr>
        </p:nvSpPr>
        <p:spPr/>
        <p:txBody>
          <a:bodyPr/>
          <a:lstStyle/>
          <a:p>
            <a:fld id="{6E56BDBB-5629-0747-8F76-64153366B48D}" type="slidenum">
              <a:rPr lang="en-US" smtClean="0"/>
              <a:t>‹#›</a:t>
            </a:fld>
            <a:endParaRPr lang="en-US"/>
          </a:p>
        </p:txBody>
      </p:sp>
    </p:spTree>
    <p:extLst>
      <p:ext uri="{BB962C8B-B14F-4D97-AF65-F5344CB8AC3E}">
        <p14:creationId xmlns:p14="http://schemas.microsoft.com/office/powerpoint/2010/main" val="40214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60145-2597-DF1C-E073-E76AF480CC3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817A3C3-09C4-D400-A756-013B5AAE42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363697E1-CA5E-6D76-0487-5B58CC95ED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80D2308-E683-DD9F-FF6B-44364C575A6A}"/>
              </a:ext>
            </a:extLst>
          </p:cNvPr>
          <p:cNvSpPr>
            <a:spLocks noGrp="1"/>
          </p:cNvSpPr>
          <p:nvPr>
            <p:ph type="dt" sz="half" idx="10"/>
          </p:nvPr>
        </p:nvSpPr>
        <p:spPr/>
        <p:txBody>
          <a:bodyPr/>
          <a:lstStyle/>
          <a:p>
            <a:fld id="{4857CDB0-3760-2D4A-92EF-6279C84C7006}" type="datetimeFigureOut">
              <a:rPr lang="en-US" smtClean="0"/>
              <a:t>7/12/23</a:t>
            </a:fld>
            <a:endParaRPr lang="en-US"/>
          </a:p>
        </p:txBody>
      </p:sp>
      <p:sp>
        <p:nvSpPr>
          <p:cNvPr id="6" name="Footer Placeholder 5">
            <a:extLst>
              <a:ext uri="{FF2B5EF4-FFF2-40B4-BE49-F238E27FC236}">
                <a16:creationId xmlns:a16="http://schemas.microsoft.com/office/drawing/2014/main" id="{E34E635D-580C-3E70-5249-AE1C5BF96C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C5F1B8-1FA5-A42B-B87B-65B243FDC31F}"/>
              </a:ext>
            </a:extLst>
          </p:cNvPr>
          <p:cNvSpPr>
            <a:spLocks noGrp="1"/>
          </p:cNvSpPr>
          <p:nvPr>
            <p:ph type="sldNum" sz="quarter" idx="12"/>
          </p:nvPr>
        </p:nvSpPr>
        <p:spPr/>
        <p:txBody>
          <a:bodyPr/>
          <a:lstStyle/>
          <a:p>
            <a:fld id="{6E56BDBB-5629-0747-8F76-64153366B48D}" type="slidenum">
              <a:rPr lang="en-US" smtClean="0"/>
              <a:t>‹#›</a:t>
            </a:fld>
            <a:endParaRPr lang="en-US"/>
          </a:p>
        </p:txBody>
      </p:sp>
    </p:spTree>
    <p:extLst>
      <p:ext uri="{BB962C8B-B14F-4D97-AF65-F5344CB8AC3E}">
        <p14:creationId xmlns:p14="http://schemas.microsoft.com/office/powerpoint/2010/main" val="3590128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3FB12-B2C5-5A89-2815-B73024733D1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051AB2E-E26F-8B8C-2209-69D6056329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4E7D62-5F02-02CE-8CCB-A6521AE079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7344C46-3DAE-7B0E-EAB9-2ED2C917EE0C}"/>
              </a:ext>
            </a:extLst>
          </p:cNvPr>
          <p:cNvSpPr>
            <a:spLocks noGrp="1"/>
          </p:cNvSpPr>
          <p:nvPr>
            <p:ph type="dt" sz="half" idx="10"/>
          </p:nvPr>
        </p:nvSpPr>
        <p:spPr/>
        <p:txBody>
          <a:bodyPr/>
          <a:lstStyle/>
          <a:p>
            <a:fld id="{4857CDB0-3760-2D4A-92EF-6279C84C7006}" type="datetimeFigureOut">
              <a:rPr lang="en-US" smtClean="0"/>
              <a:t>7/12/23</a:t>
            </a:fld>
            <a:endParaRPr lang="en-US"/>
          </a:p>
        </p:txBody>
      </p:sp>
      <p:sp>
        <p:nvSpPr>
          <p:cNvPr id="6" name="Footer Placeholder 5">
            <a:extLst>
              <a:ext uri="{FF2B5EF4-FFF2-40B4-BE49-F238E27FC236}">
                <a16:creationId xmlns:a16="http://schemas.microsoft.com/office/drawing/2014/main" id="{771A987D-3FBD-ABEA-AAB0-435FA1F8EC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82FFF1-40F1-4A06-476F-099EAD459BFB}"/>
              </a:ext>
            </a:extLst>
          </p:cNvPr>
          <p:cNvSpPr>
            <a:spLocks noGrp="1"/>
          </p:cNvSpPr>
          <p:nvPr>
            <p:ph type="sldNum" sz="quarter" idx="12"/>
          </p:nvPr>
        </p:nvSpPr>
        <p:spPr/>
        <p:txBody>
          <a:bodyPr/>
          <a:lstStyle/>
          <a:p>
            <a:fld id="{6E56BDBB-5629-0747-8F76-64153366B48D}" type="slidenum">
              <a:rPr lang="en-US" smtClean="0"/>
              <a:t>‹#›</a:t>
            </a:fld>
            <a:endParaRPr lang="en-US"/>
          </a:p>
        </p:txBody>
      </p:sp>
    </p:spTree>
    <p:extLst>
      <p:ext uri="{BB962C8B-B14F-4D97-AF65-F5344CB8AC3E}">
        <p14:creationId xmlns:p14="http://schemas.microsoft.com/office/powerpoint/2010/main" val="4284667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B4F9F2-357D-28B8-1FD0-C262FF5331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002344E-0114-40B7-7BA4-DF3EC8A458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A8C0E7A-5175-3755-CF51-D05266F579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57CDB0-3760-2D4A-92EF-6279C84C7006}" type="datetimeFigureOut">
              <a:rPr lang="en-US" smtClean="0"/>
              <a:t>7/12/23</a:t>
            </a:fld>
            <a:endParaRPr lang="en-US"/>
          </a:p>
        </p:txBody>
      </p:sp>
      <p:sp>
        <p:nvSpPr>
          <p:cNvPr id="5" name="Footer Placeholder 4">
            <a:extLst>
              <a:ext uri="{FF2B5EF4-FFF2-40B4-BE49-F238E27FC236}">
                <a16:creationId xmlns:a16="http://schemas.microsoft.com/office/drawing/2014/main" id="{026FC1D7-F812-F7DB-8276-73263DC621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F9D8A29-3AE0-1920-571B-38E9987D02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56BDBB-5629-0747-8F76-64153366B48D}" type="slidenum">
              <a:rPr lang="en-US" smtClean="0"/>
              <a:t>‹#›</a:t>
            </a:fld>
            <a:endParaRPr lang="en-US"/>
          </a:p>
        </p:txBody>
      </p:sp>
    </p:spTree>
    <p:extLst>
      <p:ext uri="{BB962C8B-B14F-4D97-AF65-F5344CB8AC3E}">
        <p14:creationId xmlns:p14="http://schemas.microsoft.com/office/powerpoint/2010/main" val="203226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75000"/>
            <a:alpha val="85000"/>
          </a:schemeClr>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DE9D2FD-0477-C493-F4FD-1C0A2D27AE53}"/>
              </a:ext>
            </a:extLst>
          </p:cNvPr>
          <p:cNvSpPr>
            <a:spLocks noGrp="1"/>
          </p:cNvSpPr>
          <p:nvPr>
            <p:ph type="subTitle" idx="1"/>
          </p:nvPr>
        </p:nvSpPr>
        <p:spPr>
          <a:xfrm>
            <a:off x="1524000" y="3613913"/>
            <a:ext cx="9144000" cy="1655762"/>
          </a:xfrm>
        </p:spPr>
        <p:txBody>
          <a:bodyPr/>
          <a:lstStyle/>
          <a:p>
            <a:endParaRPr lang="en-US" dirty="0"/>
          </a:p>
        </p:txBody>
      </p:sp>
      <p:pic>
        <p:nvPicPr>
          <p:cNvPr id="52" name="Video 51" title="Virus Floating">
            <a:hlinkClick r:id="" action="ppaction://media"/>
            <a:extLst>
              <a:ext uri="{FF2B5EF4-FFF2-40B4-BE49-F238E27FC236}">
                <a16:creationId xmlns:a16="http://schemas.microsoft.com/office/drawing/2014/main" id="{F907E1F2-77BD-18BB-499D-9C28BCBF871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EEB858D-C689-5684-022F-2616286A7D0B}"/>
              </a:ext>
            </a:extLst>
          </p:cNvPr>
          <p:cNvSpPr>
            <a:spLocks noGrp="1"/>
          </p:cNvSpPr>
          <p:nvPr>
            <p:ph type="ctrTitle"/>
          </p:nvPr>
        </p:nvSpPr>
        <p:spPr>
          <a:xfrm>
            <a:off x="623633" y="0"/>
            <a:ext cx="10944733" cy="1895348"/>
          </a:xfrm>
        </p:spPr>
        <p:txBody>
          <a:bodyPr>
            <a:normAutofit/>
          </a:bodyPr>
          <a:lstStyle/>
          <a:p>
            <a:r>
              <a:rPr lang="en-US" sz="4800" dirty="0">
                <a:solidFill>
                  <a:schemeClr val="bg1"/>
                </a:solidFill>
                <a:effectLst>
                  <a:glow rad="478224">
                    <a:schemeClr val="accent1">
                      <a:alpha val="22944"/>
                    </a:schemeClr>
                  </a:glow>
                  <a:outerShdw dir="5583736" sx="98922" sy="98922" algn="ctr" rotWithShape="0">
                    <a:srgbClr val="000000">
                      <a:alpha val="78898"/>
                    </a:srgbClr>
                  </a:outerShdw>
                  <a:reflection stA="1889" endPos="65000" dist="50800" dir="5400000" sy="-100000" algn="bl" rotWithShape="0"/>
                </a:effectLst>
                <a:latin typeface="Noteworthy Light" panose="02000400000000000000" pitchFamily="2" charset="77"/>
                <a:ea typeface="Noteworthy Light" panose="02000400000000000000" pitchFamily="2" charset="77"/>
              </a:rPr>
              <a:t>Analysis of Care Home Deaths 2021-2022</a:t>
            </a:r>
            <a:br>
              <a:rPr lang="en-US" sz="4000" dirty="0">
                <a:solidFill>
                  <a:schemeClr val="tx2">
                    <a:lumMod val="50000"/>
                  </a:schemeClr>
                </a:solidFill>
                <a:latin typeface="Noteworthy Light" panose="02000400000000000000" pitchFamily="2" charset="77"/>
                <a:ea typeface="Noteworthy Light" panose="02000400000000000000" pitchFamily="2" charset="77"/>
              </a:rPr>
            </a:br>
            <a:r>
              <a:rPr lang="en-US" sz="3200" dirty="0">
                <a:solidFill>
                  <a:srgbClr val="002060"/>
                </a:solidFill>
                <a:latin typeface="Noteworthy Light" panose="02000400000000000000" pitchFamily="2" charset="77"/>
                <a:ea typeface="Noteworthy Light" panose="02000400000000000000" pitchFamily="2" charset="77"/>
              </a:rPr>
              <a:t>Covid-19, Respiratory Diseases, Influenza and Pneumonia</a:t>
            </a:r>
          </a:p>
        </p:txBody>
      </p:sp>
    </p:spTree>
    <p:extLst>
      <p:ext uri="{BB962C8B-B14F-4D97-AF65-F5344CB8AC3E}">
        <p14:creationId xmlns:p14="http://schemas.microsoft.com/office/powerpoint/2010/main" val="607761540"/>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69" fill="hold"/>
                                        <p:tgtEl>
                                          <p:spTgt spid="5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repeatCount="indefinite" fill="hold" display="0">
                  <p:stCondLst>
                    <p:cond delay="indefinite"/>
                  </p:stCondLst>
                </p:cTn>
                <p:tgtEl>
                  <p:spTgt spid="52"/>
                </p:tgtEl>
              </p:cMediaNode>
            </p:video>
            <p:seq concurrent="1" nextAc="seek">
              <p:cTn id="8" restart="whenNotActive" fill="hold" evtFilter="cancelBubble" nodeType="interactiveSeq">
                <p:stCondLst>
                  <p:cond evt="onClick" delay="0">
                    <p:tgtEl>
                      <p:spTgt spid="5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2"/>
                                        </p:tgtEl>
                                      </p:cBhvr>
                                    </p:cmd>
                                  </p:childTnLst>
                                </p:cTn>
                              </p:par>
                            </p:childTnLst>
                          </p:cTn>
                        </p:par>
                      </p:childTnLst>
                    </p:cTn>
                  </p:par>
                </p:childTnLst>
              </p:cTn>
              <p:nextCondLst>
                <p:cond evt="onClick" delay="0">
                  <p:tgtEl>
                    <p:spTgt spid="5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202D55-C0AC-B39E-8981-42D01D8464FC}"/>
              </a:ext>
            </a:extLst>
          </p:cNvPr>
          <p:cNvSpPr>
            <a:spLocks noGrp="1"/>
          </p:cNvSpPr>
          <p:nvPr>
            <p:ph idx="1"/>
          </p:nvPr>
        </p:nvSpPr>
        <p:spPr>
          <a:xfrm>
            <a:off x="4010025" y="3429000"/>
            <a:ext cx="4171950" cy="647700"/>
          </a:xfrm>
        </p:spPr>
        <p:txBody>
          <a:bodyPr>
            <a:normAutofit/>
          </a:bodyPr>
          <a:lstStyle/>
          <a:p>
            <a:pPr marL="0" indent="0" algn="ctr">
              <a:buNone/>
            </a:pPr>
            <a:r>
              <a:rPr lang="en-US" sz="3200" dirty="0">
                <a:solidFill>
                  <a:srgbClr val="002060"/>
                </a:solidFill>
                <a:effectLst>
                  <a:glow rad="155813">
                    <a:schemeClr val="accent1">
                      <a:alpha val="40000"/>
                    </a:schemeClr>
                  </a:glow>
                  <a:outerShdw blurRad="38099" dist="50800" sx="1000" sy="1000" algn="ctr" rotWithShape="0">
                    <a:srgbClr val="000000"/>
                  </a:outerShdw>
                  <a:reflection endPos="0" dist="50800" dir="5400000" sy="-100000" algn="bl" rotWithShape="0"/>
                </a:effectLst>
                <a:latin typeface="Noteworthy Light" panose="02000400000000000000" pitchFamily="2" charset="77"/>
                <a:ea typeface="Noteworthy Light" panose="02000400000000000000" pitchFamily="2" charset="77"/>
              </a:rPr>
              <a:t>Thank you .</a:t>
            </a:r>
          </a:p>
        </p:txBody>
      </p:sp>
    </p:spTree>
    <p:extLst>
      <p:ext uri="{BB962C8B-B14F-4D97-AF65-F5344CB8AC3E}">
        <p14:creationId xmlns:p14="http://schemas.microsoft.com/office/powerpoint/2010/main" val="2163395015"/>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202D55-C0AC-B39E-8981-42D01D8464FC}"/>
              </a:ext>
            </a:extLst>
          </p:cNvPr>
          <p:cNvSpPr>
            <a:spLocks noGrp="1"/>
          </p:cNvSpPr>
          <p:nvPr>
            <p:ph idx="1"/>
          </p:nvPr>
        </p:nvSpPr>
        <p:spPr>
          <a:xfrm>
            <a:off x="838200" y="2553834"/>
            <a:ext cx="10515600" cy="1750332"/>
          </a:xfrm>
        </p:spPr>
        <p:txBody>
          <a:bodyPr>
            <a:normAutofit/>
          </a:bodyPr>
          <a:lstStyle/>
          <a:p>
            <a:pPr marL="0" indent="0" algn="ctr">
              <a:buNone/>
            </a:pPr>
            <a:r>
              <a:rPr lang="en-US" sz="3200" dirty="0">
                <a:solidFill>
                  <a:srgbClr val="002060"/>
                </a:solidFill>
                <a:effectLst>
                  <a:glow rad="155813">
                    <a:schemeClr val="accent1">
                      <a:alpha val="40000"/>
                    </a:schemeClr>
                  </a:glow>
                  <a:outerShdw blurRad="38099" dist="50800" sx="1000" sy="1000" algn="ctr" rotWithShape="0">
                    <a:srgbClr val="000000"/>
                  </a:outerShdw>
                  <a:reflection endPos="0" dist="50800" dir="5400000" sy="-100000" algn="bl" rotWithShape="0"/>
                </a:effectLst>
                <a:latin typeface="Noteworthy Light" panose="02000400000000000000" pitchFamily="2" charset="77"/>
                <a:ea typeface="Noteworthy Light" panose="02000400000000000000" pitchFamily="2" charset="77"/>
              </a:rPr>
              <a:t>Presentation by :</a:t>
            </a:r>
          </a:p>
          <a:p>
            <a:pPr marL="0" indent="0" algn="ctr">
              <a:buNone/>
            </a:pPr>
            <a:r>
              <a:rPr lang="en-US" sz="3200" dirty="0">
                <a:solidFill>
                  <a:srgbClr val="002060"/>
                </a:solidFill>
                <a:effectLst>
                  <a:glow rad="155813">
                    <a:schemeClr val="accent1">
                      <a:alpha val="40000"/>
                    </a:schemeClr>
                  </a:glow>
                  <a:outerShdw blurRad="38099" dist="50800" sx="1000" sy="1000" algn="ctr" rotWithShape="0">
                    <a:srgbClr val="000000"/>
                  </a:outerShdw>
                  <a:reflection endPos="0" dist="50800" dir="5400000" sy="-100000" algn="bl" rotWithShape="0"/>
                </a:effectLst>
                <a:latin typeface="Noteworthy Light" panose="02000400000000000000" pitchFamily="2" charset="77"/>
                <a:ea typeface="Noteworthy Light" panose="02000400000000000000" pitchFamily="2" charset="77"/>
              </a:rPr>
              <a:t>NEHA</a:t>
            </a:r>
          </a:p>
          <a:p>
            <a:pPr marL="0" indent="0" algn="ctr">
              <a:buNone/>
            </a:pPr>
            <a:r>
              <a:rPr lang="en-US" sz="3200" dirty="0">
                <a:solidFill>
                  <a:srgbClr val="002060"/>
                </a:solidFill>
                <a:effectLst>
                  <a:glow rad="155813">
                    <a:schemeClr val="accent1">
                      <a:alpha val="40000"/>
                    </a:schemeClr>
                  </a:glow>
                  <a:outerShdw blurRad="38099" dist="50800" sx="1000" sy="1000" algn="ctr" rotWithShape="0">
                    <a:srgbClr val="000000"/>
                  </a:outerShdw>
                  <a:reflection endPos="0" dist="50800" dir="5400000" sy="-100000" algn="bl" rotWithShape="0"/>
                </a:effectLst>
                <a:latin typeface="Noteworthy Light" panose="02000400000000000000" pitchFamily="2" charset="77"/>
                <a:ea typeface="Noteworthy Light" panose="02000400000000000000" pitchFamily="2" charset="77"/>
              </a:rPr>
              <a:t>2254818</a:t>
            </a:r>
          </a:p>
        </p:txBody>
      </p:sp>
    </p:spTree>
    <p:extLst>
      <p:ext uri="{BB962C8B-B14F-4D97-AF65-F5344CB8AC3E}">
        <p14:creationId xmlns:p14="http://schemas.microsoft.com/office/powerpoint/2010/main" val="34542614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5" name="Isosceles Triangle 6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1872490D-4FCD-7387-7F82-14E720E29232}"/>
              </a:ext>
            </a:extLst>
          </p:cNvPr>
          <p:cNvPicPr>
            <a:picLocks noGrp="1" noChangeAspect="1"/>
          </p:cNvPicPr>
          <p:nvPr>
            <p:ph idx="1"/>
          </p:nvPr>
        </p:nvPicPr>
        <p:blipFill>
          <a:blip r:embed="rId2"/>
          <a:stretch>
            <a:fillRect/>
          </a:stretch>
        </p:blipFill>
        <p:spPr>
          <a:xfrm>
            <a:off x="537663" y="643467"/>
            <a:ext cx="3941528" cy="5571065"/>
          </a:xfrm>
          <a:prstGeom prst="rect">
            <a:avLst/>
          </a:prstGeom>
          <a:ln>
            <a:noFill/>
          </a:ln>
        </p:spPr>
      </p:pic>
      <p:sp>
        <p:nvSpPr>
          <p:cNvPr id="67" name="Isosceles Triangle 6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CF86451-9125-BA1E-18E0-2FD43A856442}"/>
              </a:ext>
            </a:extLst>
          </p:cNvPr>
          <p:cNvSpPr txBox="1"/>
          <p:nvPr/>
        </p:nvSpPr>
        <p:spPr>
          <a:xfrm>
            <a:off x="5273021" y="1028342"/>
            <a:ext cx="6291923" cy="5324535"/>
          </a:xfrm>
          <a:prstGeom prst="rect">
            <a:avLst/>
          </a:prstGeom>
          <a:noFill/>
        </p:spPr>
        <p:txBody>
          <a:bodyPr wrap="square" rtlCol="0">
            <a:spAutoFit/>
          </a:bodyPr>
          <a:lstStyle/>
          <a:p>
            <a:pPr algn="just"/>
            <a:r>
              <a:rPr lang="en-US" sz="2000" b="1" dirty="0">
                <a:solidFill>
                  <a:srgbClr val="002060"/>
                </a:solidFill>
                <a:latin typeface="NOTEWORTHY LIGHT" panose="02000400000000000000" pitchFamily="2" charset="77"/>
                <a:ea typeface="NOTEWORTHY LIGHT" panose="02000400000000000000" pitchFamily="2" charset="77"/>
              </a:rPr>
              <a:t>Purpose of the Poster </a:t>
            </a:r>
            <a:r>
              <a:rPr lang="en-US" sz="2000" dirty="0">
                <a:solidFill>
                  <a:srgbClr val="002060"/>
                </a:solidFill>
                <a:latin typeface="Noteworthy Light" panose="02000400000000000000" pitchFamily="2" charset="77"/>
                <a:ea typeface="Noteworthy Light" panose="02000400000000000000" pitchFamily="2" charset="77"/>
              </a:rPr>
              <a:t>:</a:t>
            </a:r>
          </a:p>
          <a:p>
            <a:pPr marL="285750" indent="-285750" algn="just">
              <a:buFont typeface="Courier New" panose="02070309020205020404" pitchFamily="49" charset="0"/>
              <a:buChar char="o"/>
            </a:pPr>
            <a:endParaRPr lang="en-US" dirty="0">
              <a:solidFill>
                <a:srgbClr val="002060"/>
              </a:solidFill>
              <a:latin typeface="Noteworthy Light" panose="02000400000000000000" pitchFamily="2" charset="77"/>
              <a:ea typeface="Noteworthy Light" panose="02000400000000000000" pitchFamily="2" charset="77"/>
            </a:endParaRPr>
          </a:p>
          <a:p>
            <a:pPr marL="285750" indent="-285750" algn="just">
              <a:buFont typeface="Courier New" panose="02070309020205020404" pitchFamily="49" charset="0"/>
              <a:buChar char="o"/>
            </a:pPr>
            <a:r>
              <a:rPr lang="en-US" sz="1900" dirty="0">
                <a:solidFill>
                  <a:srgbClr val="002060"/>
                </a:solidFill>
                <a:latin typeface="Noteworthy Light" panose="02000400000000000000" pitchFamily="2" charset="77"/>
                <a:ea typeface="Noteworthy Light" panose="02000400000000000000" pitchFamily="2" charset="77"/>
              </a:rPr>
              <a:t>This poster gather, analyze and visualize the complex data from </a:t>
            </a:r>
            <a:r>
              <a:rPr lang="en-US" sz="1900" dirty="0">
                <a:solidFill>
                  <a:srgbClr val="002060"/>
                </a:solidFill>
                <a:latin typeface="Noteworthy Light" panose="02000400000000000000" pitchFamily="2" charset="77"/>
                <a:ea typeface="Noteworthy Light" panose="02000400000000000000" pitchFamily="2" charset="77"/>
              </a:rPr>
              <a:t>ONS (Office for National Statistics) by highlighting the technical proficiency in data visualization using Tableau. </a:t>
            </a:r>
          </a:p>
          <a:p>
            <a:pPr marL="285750" indent="-285750" algn="just">
              <a:buFont typeface="Courier New" panose="02070309020205020404" pitchFamily="49" charset="0"/>
              <a:buChar char="o"/>
            </a:pPr>
            <a:r>
              <a:rPr lang="en-US" sz="1900" dirty="0">
                <a:solidFill>
                  <a:srgbClr val="002060"/>
                </a:solidFill>
                <a:latin typeface="Noteworthy Light" panose="02000400000000000000" pitchFamily="2" charset="77"/>
                <a:ea typeface="Noteworthy Light" panose="02000400000000000000" pitchFamily="2" charset="77"/>
              </a:rPr>
              <a:t>To effectively communicate the </a:t>
            </a:r>
            <a:r>
              <a:rPr lang="en-US" sz="1900" dirty="0">
                <a:solidFill>
                  <a:srgbClr val="002060"/>
                </a:solidFill>
                <a:latin typeface="Noteworthy Light" panose="02000400000000000000" pitchFamily="2" charset="77"/>
                <a:ea typeface="Noteworthy Light" panose="02000400000000000000" pitchFamily="2" charset="77"/>
              </a:rPr>
              <a:t>research findings in a poster format through visualizations and concise explanations, the poster presents the trends and patterns in care home deaths related to Covid-19, Respiratory Diseases, Influenza and Pneumonia.</a:t>
            </a:r>
          </a:p>
          <a:p>
            <a:pPr marL="285750" indent="-285750" algn="just">
              <a:buFont typeface="Courier New" panose="02070309020205020404" pitchFamily="49" charset="0"/>
              <a:buChar char="o"/>
            </a:pPr>
            <a:r>
              <a:rPr lang="en-US" sz="1900" dirty="0">
                <a:solidFill>
                  <a:srgbClr val="002060"/>
                </a:solidFill>
                <a:latin typeface="Noteworthy Light" panose="02000400000000000000" pitchFamily="2" charset="77"/>
                <a:ea typeface="Noteworthy Light" panose="02000400000000000000" pitchFamily="2" charset="77"/>
              </a:rPr>
              <a:t>Contribution especially in </a:t>
            </a:r>
            <a:r>
              <a:rPr lang="en-US" sz="1900" dirty="0">
                <a:solidFill>
                  <a:srgbClr val="002060"/>
                </a:solidFill>
                <a:latin typeface="Noteworthy Light" panose="02000400000000000000" pitchFamily="2" charset="77"/>
                <a:ea typeface="Noteworthy Light" panose="02000400000000000000" pitchFamily="2" charset="77"/>
              </a:rPr>
              <a:t>terms of infectious disease </a:t>
            </a:r>
            <a:r>
              <a:rPr lang="en-US" sz="1900" dirty="0">
                <a:solidFill>
                  <a:srgbClr val="002060"/>
                </a:solidFill>
                <a:latin typeface="Noteworthy Light" panose="02000400000000000000" pitchFamily="2" charset="77"/>
                <a:ea typeface="Noteworthy Light" panose="02000400000000000000" pitchFamily="2" charset="77"/>
              </a:rPr>
              <a:t>management and preventive measures.</a:t>
            </a:r>
          </a:p>
          <a:p>
            <a:pPr marL="285750" indent="-285750" algn="just">
              <a:buFont typeface="Courier New" panose="02070309020205020404" pitchFamily="49" charset="0"/>
              <a:buChar char="o"/>
            </a:pPr>
            <a:r>
              <a:rPr lang="en-US" sz="1900" dirty="0">
                <a:solidFill>
                  <a:srgbClr val="002060"/>
                </a:solidFill>
                <a:latin typeface="Noteworthy Light" panose="02000400000000000000" pitchFamily="2" charset="77"/>
                <a:ea typeface="Noteworthy Light" panose="02000400000000000000" pitchFamily="2" charset="77"/>
              </a:rPr>
              <a:t>Although, this poster is for academic purpose, it helps to discuss the practical implications of the findings among the researchers, healthcare professionals, policymakers and the public, leading to potential improvements in care home settings.</a:t>
            </a:r>
          </a:p>
          <a:p>
            <a:pPr algn="just"/>
            <a:endParaRPr lang="en-US" dirty="0">
              <a:solidFill>
                <a:srgbClr val="002060"/>
              </a:solidFill>
              <a:latin typeface="Noteworthy Light" panose="02000400000000000000" pitchFamily="2" charset="77"/>
              <a:ea typeface="Noteworthy Light" panose="02000400000000000000" pitchFamily="2" charset="77"/>
            </a:endParaRPr>
          </a:p>
          <a:p>
            <a:endParaRPr lang="en-US" dirty="0">
              <a:solidFill>
                <a:srgbClr val="002060"/>
              </a:solidFill>
              <a:latin typeface="Noteworthy Light" panose="02000400000000000000" pitchFamily="2" charset="77"/>
              <a:ea typeface="Noteworthy Light" panose="02000400000000000000" pitchFamily="2" charset="77"/>
            </a:endParaRPr>
          </a:p>
        </p:txBody>
      </p:sp>
    </p:spTree>
    <p:extLst>
      <p:ext uri="{BB962C8B-B14F-4D97-AF65-F5344CB8AC3E}">
        <p14:creationId xmlns:p14="http://schemas.microsoft.com/office/powerpoint/2010/main" val="21643725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5" name="Isosceles Triangle 6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6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CF86451-9125-BA1E-18E0-2FD43A856442}"/>
              </a:ext>
            </a:extLst>
          </p:cNvPr>
          <p:cNvSpPr txBox="1"/>
          <p:nvPr/>
        </p:nvSpPr>
        <p:spPr>
          <a:xfrm>
            <a:off x="1568572" y="2021460"/>
            <a:ext cx="6850411" cy="1323439"/>
          </a:xfrm>
          <a:prstGeom prst="rect">
            <a:avLst/>
          </a:prstGeom>
          <a:noFill/>
        </p:spPr>
        <p:txBody>
          <a:bodyPr wrap="square" rtlCol="0">
            <a:spAutoFit/>
          </a:bodyPr>
          <a:lstStyle/>
          <a:p>
            <a:pPr algn="just"/>
            <a:r>
              <a:rPr lang="en-US" sz="2000" b="1" dirty="0">
                <a:solidFill>
                  <a:srgbClr val="002060"/>
                </a:solidFill>
                <a:latin typeface="Noteworthy Light" panose="02000400000000000000" pitchFamily="2" charset="77"/>
                <a:ea typeface="Noteworthy Light" panose="02000400000000000000" pitchFamily="2" charset="77"/>
              </a:rPr>
              <a:t>Timeliness</a:t>
            </a:r>
            <a:r>
              <a:rPr lang="en-US" sz="2000" dirty="0">
                <a:solidFill>
                  <a:srgbClr val="002060"/>
                </a:solidFill>
                <a:latin typeface="Noteworthy Light" panose="02000400000000000000" pitchFamily="2" charset="77"/>
                <a:ea typeface="Noteworthy Light" panose="02000400000000000000" pitchFamily="2" charset="77"/>
              </a:rPr>
              <a:t> : The study period covers the years 2021 and 2022, which are crucial in the context of Covid-19 pandemic. Analyzing the data for these specific years can provide valuable insights into the impact of the pandemic on care home mortality.</a:t>
            </a:r>
            <a:endParaRPr lang="en-US" dirty="0">
              <a:solidFill>
                <a:srgbClr val="002060"/>
              </a:solidFill>
              <a:latin typeface="Noteworthy Light" panose="02000400000000000000" pitchFamily="2" charset="77"/>
              <a:ea typeface="Noteworthy Light" panose="02000400000000000000" pitchFamily="2" charset="77"/>
            </a:endParaRPr>
          </a:p>
        </p:txBody>
      </p:sp>
      <p:sp>
        <p:nvSpPr>
          <p:cNvPr id="2" name="Oval Callout 1">
            <a:extLst>
              <a:ext uri="{FF2B5EF4-FFF2-40B4-BE49-F238E27FC236}">
                <a16:creationId xmlns:a16="http://schemas.microsoft.com/office/drawing/2014/main" id="{66BB1704-78F1-5E0E-D26B-6DC9DC52B3BF}"/>
              </a:ext>
            </a:extLst>
          </p:cNvPr>
          <p:cNvSpPr/>
          <p:nvPr/>
        </p:nvSpPr>
        <p:spPr>
          <a:xfrm>
            <a:off x="7476625" y="420377"/>
            <a:ext cx="3760035" cy="1561596"/>
          </a:xfrm>
          <a:prstGeom prst="wedgeEllipseCallout">
            <a:avLst>
              <a:gd name="adj1" fmla="val -52159"/>
              <a:gd name="adj2" fmla="val 51583"/>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2060"/>
                </a:solidFill>
                <a:latin typeface="Noteworthy Light" panose="02000400000000000000" pitchFamily="2" charset="77"/>
                <a:ea typeface="Noteworthy Light" panose="02000400000000000000" pitchFamily="2" charset="77"/>
              </a:rPr>
              <a:t>Analysis of Care Home Deaths : 2021 - 2022</a:t>
            </a:r>
            <a:endParaRPr lang="en-US" sz="2000" dirty="0">
              <a:solidFill>
                <a:srgbClr val="002060"/>
              </a:solidFill>
              <a:latin typeface="Noteworthy Light" panose="02000400000000000000" pitchFamily="2" charset="77"/>
              <a:ea typeface="Noteworthy Light" panose="02000400000000000000" pitchFamily="2" charset="77"/>
            </a:endParaRPr>
          </a:p>
        </p:txBody>
      </p:sp>
      <p:sp>
        <p:nvSpPr>
          <p:cNvPr id="7" name="Oval Callout 6">
            <a:extLst>
              <a:ext uri="{FF2B5EF4-FFF2-40B4-BE49-F238E27FC236}">
                <a16:creationId xmlns:a16="http://schemas.microsoft.com/office/drawing/2014/main" id="{74403F65-F49B-A100-016A-5E4618C1A2DA}"/>
              </a:ext>
            </a:extLst>
          </p:cNvPr>
          <p:cNvSpPr/>
          <p:nvPr/>
        </p:nvSpPr>
        <p:spPr>
          <a:xfrm>
            <a:off x="537663" y="3589292"/>
            <a:ext cx="3760035" cy="1561596"/>
          </a:xfrm>
          <a:prstGeom prst="wedgeEllipseCallout">
            <a:avLst>
              <a:gd name="adj1" fmla="val 50062"/>
              <a:gd name="adj2" fmla="val 56545"/>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2060"/>
                </a:solidFill>
                <a:latin typeface="Noteworthy Light" panose="02000400000000000000" pitchFamily="2" charset="77"/>
                <a:ea typeface="Noteworthy Light" panose="02000400000000000000" pitchFamily="2" charset="77"/>
              </a:rPr>
              <a:t>United Kingdom – England and Wales </a:t>
            </a:r>
            <a:endParaRPr lang="en-US" sz="2000" dirty="0">
              <a:solidFill>
                <a:srgbClr val="002060"/>
              </a:solidFill>
              <a:latin typeface="Noteworthy Light" panose="02000400000000000000" pitchFamily="2" charset="77"/>
              <a:ea typeface="Noteworthy Light" panose="02000400000000000000" pitchFamily="2" charset="77"/>
            </a:endParaRPr>
          </a:p>
        </p:txBody>
      </p:sp>
      <p:sp>
        <p:nvSpPr>
          <p:cNvPr id="8" name="TextBox 7">
            <a:extLst>
              <a:ext uri="{FF2B5EF4-FFF2-40B4-BE49-F238E27FC236}">
                <a16:creationId xmlns:a16="http://schemas.microsoft.com/office/drawing/2014/main" id="{A9DFE4A5-9133-AD3D-8092-933452618620}"/>
              </a:ext>
            </a:extLst>
          </p:cNvPr>
          <p:cNvSpPr txBox="1"/>
          <p:nvPr/>
        </p:nvSpPr>
        <p:spPr>
          <a:xfrm>
            <a:off x="4297698" y="4681004"/>
            <a:ext cx="6850411" cy="1323439"/>
          </a:xfrm>
          <a:prstGeom prst="rect">
            <a:avLst/>
          </a:prstGeom>
          <a:noFill/>
        </p:spPr>
        <p:txBody>
          <a:bodyPr wrap="square" rtlCol="0">
            <a:spAutoFit/>
          </a:bodyPr>
          <a:lstStyle/>
          <a:p>
            <a:pPr algn="just"/>
            <a:r>
              <a:rPr lang="en-US" sz="2000" b="1" dirty="0">
                <a:solidFill>
                  <a:srgbClr val="002060"/>
                </a:solidFill>
                <a:latin typeface="Noteworthy Light" panose="02000400000000000000" pitchFamily="2" charset="77"/>
                <a:ea typeface="Noteworthy Light" panose="02000400000000000000" pitchFamily="2" charset="77"/>
              </a:rPr>
              <a:t>Societal Importance </a:t>
            </a:r>
            <a:r>
              <a:rPr lang="en-US" sz="2000" dirty="0">
                <a:solidFill>
                  <a:srgbClr val="002060"/>
                </a:solidFill>
                <a:latin typeface="Noteworthy Light" panose="02000400000000000000" pitchFamily="2" charset="77"/>
                <a:ea typeface="Noteworthy Light" panose="02000400000000000000" pitchFamily="2" charset="77"/>
              </a:rPr>
              <a:t>: Care homes play a significant role in providing care and support to vulnerable populations. Analyzing the causes of deaths in these settings helps identify areas that require improved health services and targeted interventions.</a:t>
            </a:r>
            <a:endParaRPr lang="en-US" dirty="0">
              <a:solidFill>
                <a:srgbClr val="002060"/>
              </a:solidFill>
              <a:latin typeface="Noteworthy Light" panose="02000400000000000000" pitchFamily="2" charset="77"/>
              <a:ea typeface="Noteworthy Light" panose="02000400000000000000" pitchFamily="2" charset="77"/>
            </a:endParaRPr>
          </a:p>
        </p:txBody>
      </p:sp>
    </p:spTree>
    <p:extLst>
      <p:ext uri="{BB962C8B-B14F-4D97-AF65-F5344CB8AC3E}">
        <p14:creationId xmlns:p14="http://schemas.microsoft.com/office/powerpoint/2010/main" val="2500322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5" name="Isosceles Triangle 6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6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E1B3799-FF1D-FDAD-7A3E-5C0B86154441}"/>
              </a:ext>
            </a:extLst>
          </p:cNvPr>
          <p:cNvSpPr/>
          <p:nvPr/>
        </p:nvSpPr>
        <p:spPr>
          <a:xfrm>
            <a:off x="9901101" y="512758"/>
            <a:ext cx="1567578" cy="1480838"/>
          </a:xfrm>
          <a:prstGeom prst="ellipse">
            <a:avLst/>
          </a:prstGeom>
          <a:solidFill>
            <a:srgbClr val="165A8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723CC93A-848E-D179-3BB4-92635A6C8A4F}"/>
              </a:ext>
            </a:extLst>
          </p:cNvPr>
          <p:cNvSpPr/>
          <p:nvPr/>
        </p:nvSpPr>
        <p:spPr>
          <a:xfrm>
            <a:off x="11231521" y="2191905"/>
            <a:ext cx="671130" cy="575376"/>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46005CF-8934-856F-4B85-01B8C6FC77C0}"/>
              </a:ext>
            </a:extLst>
          </p:cNvPr>
          <p:cNvSpPr/>
          <p:nvPr/>
        </p:nvSpPr>
        <p:spPr>
          <a:xfrm>
            <a:off x="3781417" y="5844561"/>
            <a:ext cx="670352" cy="657653"/>
          </a:xfrm>
          <a:prstGeom prst="ellipse">
            <a:avLst/>
          </a:prstGeom>
          <a:solidFill>
            <a:srgbClr val="D6F3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D7791EC-37B5-187C-8B76-8D0FE2893FC3}"/>
              </a:ext>
            </a:extLst>
          </p:cNvPr>
          <p:cNvSpPr/>
          <p:nvPr/>
        </p:nvSpPr>
        <p:spPr>
          <a:xfrm>
            <a:off x="9118250" y="5526588"/>
            <a:ext cx="914400" cy="914400"/>
          </a:xfrm>
          <a:prstGeom prst="ellipse">
            <a:avLst/>
          </a:prstGeom>
          <a:solidFill>
            <a:srgbClr val="00BCC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2805438-F854-96CC-15AF-04328BA7FF0C}"/>
              </a:ext>
            </a:extLst>
          </p:cNvPr>
          <p:cNvSpPr/>
          <p:nvPr/>
        </p:nvSpPr>
        <p:spPr>
          <a:xfrm>
            <a:off x="10104895" y="3817371"/>
            <a:ext cx="1196723" cy="125348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615A383-F872-0320-819E-606F029B8EB6}"/>
              </a:ext>
            </a:extLst>
          </p:cNvPr>
          <p:cNvSpPr/>
          <p:nvPr/>
        </p:nvSpPr>
        <p:spPr>
          <a:xfrm>
            <a:off x="6691079" y="443327"/>
            <a:ext cx="913001" cy="883404"/>
          </a:xfrm>
          <a:prstGeom prst="ellipse">
            <a:avLst/>
          </a:prstGeom>
          <a:solidFill>
            <a:srgbClr val="64C4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3A77F40-CEF4-F0F7-8A94-E9A8239EE585}"/>
              </a:ext>
            </a:extLst>
          </p:cNvPr>
          <p:cNvSpPr/>
          <p:nvPr/>
        </p:nvSpPr>
        <p:spPr>
          <a:xfrm>
            <a:off x="8441814" y="2165120"/>
            <a:ext cx="1143266" cy="1044650"/>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7F2FE9F-57C7-02D0-A9C0-F34CA522C697}"/>
              </a:ext>
            </a:extLst>
          </p:cNvPr>
          <p:cNvSpPr/>
          <p:nvPr/>
        </p:nvSpPr>
        <p:spPr>
          <a:xfrm>
            <a:off x="9129884" y="4604721"/>
            <a:ext cx="405273" cy="409108"/>
          </a:xfrm>
          <a:prstGeom prst="ellipse">
            <a:avLst/>
          </a:prstGeom>
          <a:solidFill>
            <a:srgbClr val="FEFF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116D086-F6F5-5489-344D-E2B130DFD05E}"/>
              </a:ext>
            </a:extLst>
          </p:cNvPr>
          <p:cNvSpPr/>
          <p:nvPr/>
        </p:nvSpPr>
        <p:spPr>
          <a:xfrm>
            <a:off x="3018376" y="226742"/>
            <a:ext cx="405273" cy="409108"/>
          </a:xfrm>
          <a:prstGeom prst="ellipse">
            <a:avLst/>
          </a:prstGeom>
          <a:solidFill>
            <a:srgbClr val="FEFF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83FAE9C-1074-C7C1-F5DB-E76BCE117E44}"/>
              </a:ext>
            </a:extLst>
          </p:cNvPr>
          <p:cNvSpPr/>
          <p:nvPr/>
        </p:nvSpPr>
        <p:spPr>
          <a:xfrm>
            <a:off x="6152908" y="5796971"/>
            <a:ext cx="1076342" cy="989181"/>
          </a:xfrm>
          <a:prstGeom prst="ellipse">
            <a:avLst/>
          </a:prstGeom>
          <a:solidFill>
            <a:srgbClr val="165A8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FD38E14-FCC2-80DD-B798-A4D7A729A115}"/>
              </a:ext>
            </a:extLst>
          </p:cNvPr>
          <p:cNvSpPr/>
          <p:nvPr/>
        </p:nvSpPr>
        <p:spPr>
          <a:xfrm>
            <a:off x="4771355" y="877319"/>
            <a:ext cx="520276" cy="480483"/>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CF86451-9125-BA1E-18E0-2FD43A856442}"/>
              </a:ext>
            </a:extLst>
          </p:cNvPr>
          <p:cNvSpPr txBox="1"/>
          <p:nvPr/>
        </p:nvSpPr>
        <p:spPr>
          <a:xfrm>
            <a:off x="723772" y="1271700"/>
            <a:ext cx="8454007" cy="4708981"/>
          </a:xfrm>
          <a:prstGeom prst="rect">
            <a:avLst/>
          </a:prstGeom>
          <a:noFill/>
        </p:spPr>
        <p:txBody>
          <a:bodyPr wrap="square" rtlCol="0">
            <a:spAutoFit/>
          </a:bodyPr>
          <a:lstStyle/>
          <a:p>
            <a:pPr algn="just"/>
            <a:r>
              <a:rPr lang="en-US" sz="2000" b="1" dirty="0">
                <a:solidFill>
                  <a:srgbClr val="002060"/>
                </a:solidFill>
                <a:latin typeface="Noteworthy Light" panose="02000400000000000000" pitchFamily="2" charset="77"/>
                <a:ea typeface="Noteworthy Light" panose="02000400000000000000" pitchFamily="2" charset="77"/>
              </a:rPr>
              <a:t>Color Combination and Poster Space Usage </a:t>
            </a:r>
            <a:r>
              <a:rPr lang="en-US" sz="2000" dirty="0">
                <a:solidFill>
                  <a:srgbClr val="002060"/>
                </a:solidFill>
                <a:latin typeface="Noteworthy Light" panose="02000400000000000000" pitchFamily="2" charset="77"/>
                <a:ea typeface="Noteworthy Light" panose="02000400000000000000" pitchFamily="2" charset="77"/>
              </a:rPr>
              <a:t>: The color combination of shades of blue and green used across the poster helps in differentiating the regions, time periods, and  proportions of deaths by enhancing its visual appeal, facilitating data interpretation and conveying information effectively. Efficient use of space is crucial aspect of any poster design to maximize clarity, readability and the overall impact of the content. Ample space is given around each visualization to prevent clutter and ensure that the information is digestible. Clear and concise titles and headings are used to introduce each section of the poster. Titles are positioned prominently to guide the viewer through the content and help them understand the focus of each visualization. Appropriate legends and labels are placed near their respective visualizations ensuring the viewers to quickly grasp the context. In addition, the pictures representing Covid-19, Respiratory diseases, Influenza and Pneumonia are thoughtfully placed beside their respective sections of the poster which serves as visual cues to reinforce the topic. The effective use of white space (empty space) is essential to avoid overlapping which helps the content breathe, making it more accessible, engaging and less cluttered.</a:t>
            </a:r>
            <a:endParaRPr lang="en-US" dirty="0">
              <a:solidFill>
                <a:srgbClr val="002060"/>
              </a:solidFill>
              <a:latin typeface="Noteworthy Light" panose="02000400000000000000" pitchFamily="2" charset="77"/>
              <a:ea typeface="Noteworthy Light" panose="02000400000000000000" pitchFamily="2" charset="77"/>
            </a:endParaRPr>
          </a:p>
        </p:txBody>
      </p:sp>
    </p:spTree>
    <p:extLst>
      <p:ext uri="{BB962C8B-B14F-4D97-AF65-F5344CB8AC3E}">
        <p14:creationId xmlns:p14="http://schemas.microsoft.com/office/powerpoint/2010/main" val="16195993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 name="Rectangle 95">
            <a:extLst>
              <a:ext uri="{FF2B5EF4-FFF2-40B4-BE49-F238E27FC236}">
                <a16:creationId xmlns:a16="http://schemas.microsoft.com/office/drawing/2014/main" id="{38CB19FB-7C96-4FEC-9331-E826E4E36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Magnifying glass showing decling performance">
            <a:extLst>
              <a:ext uri="{FF2B5EF4-FFF2-40B4-BE49-F238E27FC236}">
                <a16:creationId xmlns:a16="http://schemas.microsoft.com/office/drawing/2014/main" id="{08E4B444-34CD-2C12-B1CA-4B64B32A624E}"/>
              </a:ext>
            </a:extLst>
          </p:cNvPr>
          <p:cNvPicPr>
            <a:picLocks noChangeAspect="1"/>
          </p:cNvPicPr>
          <p:nvPr/>
        </p:nvPicPr>
        <p:blipFill rotWithShape="1">
          <a:blip r:embed="rId2"/>
          <a:srcRect r="3359" b="-2"/>
          <a:stretch/>
        </p:blipFill>
        <p:spPr>
          <a:xfrm>
            <a:off x="78454" y="3811"/>
            <a:ext cx="9928860" cy="6858001"/>
          </a:xfrm>
          <a:prstGeom prst="rect">
            <a:avLst/>
          </a:prstGeom>
        </p:spPr>
      </p:pic>
      <p:grpSp>
        <p:nvGrpSpPr>
          <p:cNvPr id="98" name="Group 97">
            <a:extLst>
              <a:ext uri="{FF2B5EF4-FFF2-40B4-BE49-F238E27FC236}">
                <a16:creationId xmlns:a16="http://schemas.microsoft.com/office/drawing/2014/main" id="{DF071BB7-867E-46A9-A7C2-3FCB28CB8F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810"/>
            <a:ext cx="12192000" cy="6858000"/>
            <a:chOff x="0" y="-3810"/>
            <a:chExt cx="12192000" cy="6858000"/>
          </a:xfrm>
        </p:grpSpPr>
        <p:sp>
          <p:nvSpPr>
            <p:cNvPr id="99" name="Freeform: Shape 98">
              <a:extLst>
                <a:ext uri="{FF2B5EF4-FFF2-40B4-BE49-F238E27FC236}">
                  <a16:creationId xmlns:a16="http://schemas.microsoft.com/office/drawing/2014/main" id="{6FF0FCAE-6984-42EA-83CB-9F69F24A3E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0219" y="-3810"/>
              <a:ext cx="8273365" cy="6858000"/>
            </a:xfrm>
            <a:custGeom>
              <a:avLst/>
              <a:gdLst>
                <a:gd name="connsiteX0" fmla="*/ 4102025 w 8273365"/>
                <a:gd name="connsiteY0" fmla="*/ 169161 h 6858000"/>
                <a:gd name="connsiteX1" fmla="*/ 1827641 w 8273365"/>
                <a:gd name="connsiteY1" fmla="*/ 1129498 h 6858000"/>
                <a:gd name="connsiteX2" fmla="*/ 1132950 w 8273365"/>
                <a:gd name="connsiteY2" fmla="*/ 2178191 h 6858000"/>
                <a:gd name="connsiteX3" fmla="*/ 877835 w 8273365"/>
                <a:gd name="connsiteY3" fmla="*/ 3466345 h 6858000"/>
                <a:gd name="connsiteX4" fmla="*/ 1089650 w 8273365"/>
                <a:gd name="connsiteY4" fmla="*/ 4644934 h 6858000"/>
                <a:gd name="connsiteX5" fmla="*/ 1672144 w 8273365"/>
                <a:gd name="connsiteY5" fmla="*/ 5633505 h 6858000"/>
                <a:gd name="connsiteX6" fmla="*/ 2747751 w 8273365"/>
                <a:gd name="connsiteY6" fmla="*/ 6459556 h 6858000"/>
                <a:gd name="connsiteX7" fmla="*/ 4102171 w 8273365"/>
                <a:gd name="connsiteY7" fmla="*/ 6763529 h 6858000"/>
                <a:gd name="connsiteX8" fmla="*/ 5506765 w 8273365"/>
                <a:gd name="connsiteY8" fmla="*/ 5818405 h 6858000"/>
                <a:gd name="connsiteX9" fmla="*/ 5914160 w 8273365"/>
                <a:gd name="connsiteY9" fmla="*/ 5382925 h 6858000"/>
                <a:gd name="connsiteX10" fmla="*/ 6891758 w 8273365"/>
                <a:gd name="connsiteY10" fmla="*/ 4677848 h 6858000"/>
                <a:gd name="connsiteX11" fmla="*/ 7158868 w 8273365"/>
                <a:gd name="connsiteY11" fmla="*/ 4511965 h 6858000"/>
                <a:gd name="connsiteX12" fmla="*/ 7306320 w 8273365"/>
                <a:gd name="connsiteY12" fmla="*/ 4179467 h 6858000"/>
                <a:gd name="connsiteX13" fmla="*/ 7315828 w 8273365"/>
                <a:gd name="connsiteY13" fmla="*/ 2884730 h 6858000"/>
                <a:gd name="connsiteX14" fmla="*/ 6704519 w 8273365"/>
                <a:gd name="connsiteY14" fmla="*/ 1640752 h 6858000"/>
                <a:gd name="connsiteX15" fmla="*/ 5471805 w 8273365"/>
                <a:gd name="connsiteY15" fmla="*/ 563096 h 6858000"/>
                <a:gd name="connsiteX16" fmla="*/ 4102025 w 8273365"/>
                <a:gd name="connsiteY16" fmla="*/ 169161 h 6858000"/>
                <a:gd name="connsiteX17" fmla="*/ 1815426 w 8273365"/>
                <a:gd name="connsiteY17" fmla="*/ 0 h 6858000"/>
                <a:gd name="connsiteX18" fmla="*/ 6228114 w 8273365"/>
                <a:gd name="connsiteY18" fmla="*/ 0 h 6858000"/>
                <a:gd name="connsiteX19" fmla="*/ 6378838 w 8273365"/>
                <a:gd name="connsiteY19" fmla="*/ 104569 h 6858000"/>
                <a:gd name="connsiteX20" fmla="*/ 8151535 w 8273365"/>
                <a:gd name="connsiteY20" fmla="*/ 4415712 h 6858000"/>
                <a:gd name="connsiteX21" fmla="*/ 6540097 w 8273365"/>
                <a:gd name="connsiteY21" fmla="*/ 5998038 h 6858000"/>
                <a:gd name="connsiteX22" fmla="*/ 5741125 w 8273365"/>
                <a:gd name="connsiteY22" fmla="*/ 6849976 h 6858000"/>
                <a:gd name="connsiteX23" fmla="*/ 5732797 w 8273365"/>
                <a:gd name="connsiteY23" fmla="*/ 6858000 h 6858000"/>
                <a:gd name="connsiteX24" fmla="*/ 1711956 w 8273365"/>
                <a:gd name="connsiteY24" fmla="*/ 6858000 h 6858000"/>
                <a:gd name="connsiteX25" fmla="*/ 1631859 w 8273365"/>
                <a:gd name="connsiteY25" fmla="*/ 6799706 h 6858000"/>
                <a:gd name="connsiteX26" fmla="*/ 1004515 w 8273365"/>
                <a:gd name="connsiteY26" fmla="*/ 6203417 h 6858000"/>
                <a:gd name="connsiteX27" fmla="*/ 0 w 8273365"/>
                <a:gd name="connsiteY27" fmla="*/ 3466345 h 6858000"/>
                <a:gd name="connsiteX28" fmla="*/ 1808555 w 8273365"/>
                <a:gd name="connsiteY28" fmla="*/ 44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273365" h="6858000">
                  <a:moveTo>
                    <a:pt x="4102025" y="169161"/>
                  </a:moveTo>
                  <a:cubicBezTo>
                    <a:pt x="3243792" y="169161"/>
                    <a:pt x="2435879" y="510143"/>
                    <a:pt x="1827641" y="1129498"/>
                  </a:cubicBezTo>
                  <a:cubicBezTo>
                    <a:pt x="1529958" y="1432447"/>
                    <a:pt x="1296200" y="1785278"/>
                    <a:pt x="1132950" y="2178191"/>
                  </a:cubicBezTo>
                  <a:cubicBezTo>
                    <a:pt x="963703" y="2585585"/>
                    <a:pt x="877835" y="3019017"/>
                    <a:pt x="877835" y="3466345"/>
                  </a:cubicBezTo>
                  <a:cubicBezTo>
                    <a:pt x="877835" y="3873007"/>
                    <a:pt x="949074" y="4269431"/>
                    <a:pt x="1089650" y="4644934"/>
                  </a:cubicBezTo>
                  <a:cubicBezTo>
                    <a:pt x="1225254" y="5007127"/>
                    <a:pt x="1421271" y="5339626"/>
                    <a:pt x="1672144" y="5633505"/>
                  </a:cubicBezTo>
                  <a:cubicBezTo>
                    <a:pt x="1968657" y="5980924"/>
                    <a:pt x="2340649" y="6266465"/>
                    <a:pt x="2747751" y="6459556"/>
                  </a:cubicBezTo>
                  <a:cubicBezTo>
                    <a:pt x="3172991" y="6661277"/>
                    <a:pt x="3628659" y="6763529"/>
                    <a:pt x="4102171" y="6763529"/>
                  </a:cubicBezTo>
                  <a:cubicBezTo>
                    <a:pt x="4621030" y="6763529"/>
                    <a:pt x="4940657" y="6439515"/>
                    <a:pt x="5506765" y="5818405"/>
                  </a:cubicBezTo>
                  <a:cubicBezTo>
                    <a:pt x="5636225" y="5676365"/>
                    <a:pt x="5770072" y="5529498"/>
                    <a:pt x="5914160" y="5382925"/>
                  </a:cubicBezTo>
                  <a:cubicBezTo>
                    <a:pt x="6290981" y="4999374"/>
                    <a:pt x="6638252" y="4813450"/>
                    <a:pt x="6891758" y="4677848"/>
                  </a:cubicBezTo>
                  <a:cubicBezTo>
                    <a:pt x="7016098" y="4611144"/>
                    <a:pt x="7114398" y="4558629"/>
                    <a:pt x="7158868" y="4511965"/>
                  </a:cubicBezTo>
                  <a:cubicBezTo>
                    <a:pt x="7208604" y="4459742"/>
                    <a:pt x="7260974" y="4341693"/>
                    <a:pt x="7306320" y="4179467"/>
                  </a:cubicBezTo>
                  <a:cubicBezTo>
                    <a:pt x="7422466" y="3764174"/>
                    <a:pt x="7425540" y="3328547"/>
                    <a:pt x="7315828" y="2884730"/>
                  </a:cubicBezTo>
                  <a:cubicBezTo>
                    <a:pt x="7210506" y="2459197"/>
                    <a:pt x="6999129" y="2028984"/>
                    <a:pt x="6704519" y="1640752"/>
                  </a:cubicBezTo>
                  <a:cubicBezTo>
                    <a:pt x="6369826" y="1199861"/>
                    <a:pt x="5943562" y="827136"/>
                    <a:pt x="5471805" y="563096"/>
                  </a:cubicBezTo>
                  <a:cubicBezTo>
                    <a:pt x="5011311" y="305349"/>
                    <a:pt x="4537651" y="169161"/>
                    <a:pt x="4102025" y="169161"/>
                  </a:cubicBezTo>
                  <a:close/>
                  <a:moveTo>
                    <a:pt x="1815426" y="0"/>
                  </a:moveTo>
                  <a:lnTo>
                    <a:pt x="6228114" y="0"/>
                  </a:lnTo>
                  <a:lnTo>
                    <a:pt x="6378838" y="104569"/>
                  </a:lnTo>
                  <a:cubicBezTo>
                    <a:pt x="7701449" y="1070221"/>
                    <a:pt x="8614337" y="2759472"/>
                    <a:pt x="8151535" y="4415712"/>
                  </a:cubicBezTo>
                  <a:cubicBezTo>
                    <a:pt x="7841710" y="5524525"/>
                    <a:pt x="7282330" y="5242495"/>
                    <a:pt x="6540097" y="5998038"/>
                  </a:cubicBezTo>
                  <a:cubicBezTo>
                    <a:pt x="6261706" y="6281367"/>
                    <a:pt x="6008555" y="6583271"/>
                    <a:pt x="5741125" y="6849976"/>
                  </a:cubicBezTo>
                  <a:lnTo>
                    <a:pt x="5732797" y="6858000"/>
                  </a:lnTo>
                  <a:lnTo>
                    <a:pt x="1711956" y="6858000"/>
                  </a:lnTo>
                  <a:lnTo>
                    <a:pt x="1631859" y="6799706"/>
                  </a:lnTo>
                  <a:cubicBezTo>
                    <a:pt x="1402830" y="6623620"/>
                    <a:pt x="1192523" y="6423644"/>
                    <a:pt x="1004515" y="6203417"/>
                  </a:cubicBezTo>
                  <a:cubicBezTo>
                    <a:pt x="378870" y="5470546"/>
                    <a:pt x="0" y="4513427"/>
                    <a:pt x="0" y="3466345"/>
                  </a:cubicBezTo>
                  <a:cubicBezTo>
                    <a:pt x="0" y="2025290"/>
                    <a:pt x="717408" y="754744"/>
                    <a:pt x="1808555" y="4483"/>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0" name="Freeform: Shape 99">
              <a:extLst>
                <a:ext uri="{FF2B5EF4-FFF2-40B4-BE49-F238E27FC236}">
                  <a16:creationId xmlns:a16="http://schemas.microsoft.com/office/drawing/2014/main" id="{FEEDAA96-38BD-4AC0-8E5F-CF74F5C71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0219" y="-3810"/>
              <a:ext cx="8273365" cy="6858000"/>
            </a:xfrm>
            <a:custGeom>
              <a:avLst/>
              <a:gdLst>
                <a:gd name="connsiteX0" fmla="*/ 1616062 w 8273365"/>
                <a:gd name="connsiteY0" fmla="*/ 0 h 6858000"/>
                <a:gd name="connsiteX1" fmla="*/ 3206514 w 8273365"/>
                <a:gd name="connsiteY1" fmla="*/ 0 h 6858000"/>
                <a:gd name="connsiteX2" fmla="*/ 3122517 w 8273365"/>
                <a:gd name="connsiteY2" fmla="*/ 23655 h 6858000"/>
                <a:gd name="connsiteX3" fmla="*/ 1723196 w 8273365"/>
                <a:gd name="connsiteY3" fmla="*/ 880747 h 6858000"/>
                <a:gd name="connsiteX4" fmla="*/ 997786 w 8273365"/>
                <a:gd name="connsiteY4" fmla="*/ 1975811 h 6858000"/>
                <a:gd name="connsiteX5" fmla="*/ 731408 w 8273365"/>
                <a:gd name="connsiteY5" fmla="*/ 3320136 h 6858000"/>
                <a:gd name="connsiteX6" fmla="*/ 952731 w 8273365"/>
                <a:gd name="connsiteY6" fmla="*/ 4550071 h 6858000"/>
                <a:gd name="connsiteX7" fmla="*/ 1560970 w 8273365"/>
                <a:gd name="connsiteY7" fmla="*/ 5582379 h 6858000"/>
                <a:gd name="connsiteX8" fmla="*/ 2685142 w 8273365"/>
                <a:gd name="connsiteY8" fmla="*/ 6445587 h 6858000"/>
                <a:gd name="connsiteX9" fmla="*/ 4102171 w 8273365"/>
                <a:gd name="connsiteY9" fmla="*/ 6763602 h 6858000"/>
                <a:gd name="connsiteX10" fmla="*/ 4840307 w 8273365"/>
                <a:gd name="connsiteY10" fmla="*/ 6518434 h 6858000"/>
                <a:gd name="connsiteX11" fmla="*/ 5614867 w 8273365"/>
                <a:gd name="connsiteY11" fmla="*/ 5770643 h 6858000"/>
                <a:gd name="connsiteX12" fmla="*/ 6018458 w 8273365"/>
                <a:gd name="connsiteY12" fmla="*/ 5339114 h 6858000"/>
                <a:gd name="connsiteX13" fmla="*/ 6960802 w 8273365"/>
                <a:gd name="connsiteY13" fmla="*/ 4660514 h 6858000"/>
                <a:gd name="connsiteX14" fmla="*/ 7264776 w 8273365"/>
                <a:gd name="connsiteY14" fmla="*/ 4466544 h 6858000"/>
                <a:gd name="connsiteX15" fmla="*/ 7447190 w 8273365"/>
                <a:gd name="connsiteY15" fmla="*/ 4072462 h 6858000"/>
                <a:gd name="connsiteX16" fmla="*/ 7457722 w 8273365"/>
                <a:gd name="connsiteY16" fmla="*/ 2703268 h 6858000"/>
                <a:gd name="connsiteX17" fmla="*/ 6820959 w 8273365"/>
                <a:gd name="connsiteY17" fmla="*/ 1406044 h 6858000"/>
                <a:gd name="connsiteX18" fmla="*/ 5543190 w 8273365"/>
                <a:gd name="connsiteY18" fmla="*/ 289185 h 6858000"/>
                <a:gd name="connsiteX19" fmla="*/ 4996775 w 8273365"/>
                <a:gd name="connsiteY19" fmla="*/ 40060 h 6858000"/>
                <a:gd name="connsiteX20" fmla="*/ 4871645 w 8273365"/>
                <a:gd name="connsiteY20" fmla="*/ 0 h 6858000"/>
                <a:gd name="connsiteX21" fmla="*/ 6433093 w 8273365"/>
                <a:gd name="connsiteY21" fmla="*/ 0 h 6858000"/>
                <a:gd name="connsiteX22" fmla="*/ 6564891 w 8273365"/>
                <a:gd name="connsiteY22" fmla="*/ 101152 h 6858000"/>
                <a:gd name="connsiteX23" fmla="*/ 8151535 w 8273365"/>
                <a:gd name="connsiteY23" fmla="*/ 4269504 h 6858000"/>
                <a:gd name="connsiteX24" fmla="*/ 6540097 w 8273365"/>
                <a:gd name="connsiteY24" fmla="*/ 5851830 h 6858000"/>
                <a:gd name="connsiteX25" fmla="*/ 5606037 w 8273365"/>
                <a:gd name="connsiteY25" fmla="*/ 6833938 h 6858000"/>
                <a:gd name="connsiteX26" fmla="*/ 5578888 w 8273365"/>
                <a:gd name="connsiteY26" fmla="*/ 6858000 h 6858000"/>
                <a:gd name="connsiteX27" fmla="*/ 1925521 w 8273365"/>
                <a:gd name="connsiteY27" fmla="*/ 6858000 h 6858000"/>
                <a:gd name="connsiteX28" fmla="*/ 1807085 w 8273365"/>
                <a:gd name="connsiteY28" fmla="*/ 6781026 h 6858000"/>
                <a:gd name="connsiteX29" fmla="*/ 1004515 w 8273365"/>
                <a:gd name="connsiteY29" fmla="*/ 6057209 h 6858000"/>
                <a:gd name="connsiteX30" fmla="*/ 0 w 8273365"/>
                <a:gd name="connsiteY30" fmla="*/ 3320136 h 6858000"/>
                <a:gd name="connsiteX31" fmla="*/ 1492767 w 8273365"/>
                <a:gd name="connsiteY31" fmla="*/ 9861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273365" h="6858000">
                  <a:moveTo>
                    <a:pt x="1616062" y="0"/>
                  </a:moveTo>
                  <a:lnTo>
                    <a:pt x="3206514" y="0"/>
                  </a:lnTo>
                  <a:lnTo>
                    <a:pt x="3122517" y="23655"/>
                  </a:lnTo>
                  <a:cubicBezTo>
                    <a:pt x="2599902" y="185042"/>
                    <a:pt x="2120807" y="476097"/>
                    <a:pt x="1723196" y="880747"/>
                  </a:cubicBezTo>
                  <a:cubicBezTo>
                    <a:pt x="1412348" y="1197008"/>
                    <a:pt x="1168351" y="1565490"/>
                    <a:pt x="997786" y="1975811"/>
                  </a:cubicBezTo>
                  <a:cubicBezTo>
                    <a:pt x="821078" y="2401050"/>
                    <a:pt x="731408" y="2853352"/>
                    <a:pt x="731408" y="3320136"/>
                  </a:cubicBezTo>
                  <a:cubicBezTo>
                    <a:pt x="731408" y="3744353"/>
                    <a:pt x="805864" y="4158182"/>
                    <a:pt x="952731" y="4550071"/>
                  </a:cubicBezTo>
                  <a:cubicBezTo>
                    <a:pt x="1094331" y="4928208"/>
                    <a:pt x="1298980" y="5275627"/>
                    <a:pt x="1560970" y="5582379"/>
                  </a:cubicBezTo>
                  <a:cubicBezTo>
                    <a:pt x="1870793" y="5945304"/>
                    <a:pt x="2259610" y="6243718"/>
                    <a:pt x="2685142" y="6445587"/>
                  </a:cubicBezTo>
                  <a:cubicBezTo>
                    <a:pt x="3130131" y="6656669"/>
                    <a:pt x="3606861" y="6763602"/>
                    <a:pt x="4102171" y="6763602"/>
                  </a:cubicBezTo>
                  <a:cubicBezTo>
                    <a:pt x="4371914" y="6763602"/>
                    <a:pt x="4599528" y="6687974"/>
                    <a:pt x="4840307" y="6518434"/>
                  </a:cubicBezTo>
                  <a:cubicBezTo>
                    <a:pt x="5099811" y="6335729"/>
                    <a:pt x="5349951" y="6061159"/>
                    <a:pt x="5614867" y="5770643"/>
                  </a:cubicBezTo>
                  <a:cubicBezTo>
                    <a:pt x="5743449" y="5629628"/>
                    <a:pt x="5876273" y="5483786"/>
                    <a:pt x="6018458" y="5339114"/>
                  </a:cubicBezTo>
                  <a:cubicBezTo>
                    <a:pt x="6379773" y="4971361"/>
                    <a:pt x="6715635" y="4791728"/>
                    <a:pt x="6960802" y="4660514"/>
                  </a:cubicBezTo>
                  <a:cubicBezTo>
                    <a:pt x="7116154" y="4577280"/>
                    <a:pt x="7206994" y="4527251"/>
                    <a:pt x="7264776" y="4466544"/>
                  </a:cubicBezTo>
                  <a:cubicBezTo>
                    <a:pt x="7332650" y="4395306"/>
                    <a:pt x="7394089" y="4262628"/>
                    <a:pt x="7447190" y="4072462"/>
                  </a:cubicBezTo>
                  <a:cubicBezTo>
                    <a:pt x="7570066" y="3632594"/>
                    <a:pt x="7573576" y="3171954"/>
                    <a:pt x="7457722" y="2703268"/>
                  </a:cubicBezTo>
                  <a:cubicBezTo>
                    <a:pt x="7347718" y="2258572"/>
                    <a:pt x="7127565" y="1810073"/>
                    <a:pt x="6820959" y="1406044"/>
                  </a:cubicBezTo>
                  <a:cubicBezTo>
                    <a:pt x="6474271" y="949207"/>
                    <a:pt x="6032355" y="563024"/>
                    <a:pt x="5543190" y="289185"/>
                  </a:cubicBezTo>
                  <a:cubicBezTo>
                    <a:pt x="5362386" y="187977"/>
                    <a:pt x="5179299" y="104665"/>
                    <a:pt x="4996775" y="40060"/>
                  </a:cubicBezTo>
                  <a:lnTo>
                    <a:pt x="4871645" y="0"/>
                  </a:lnTo>
                  <a:lnTo>
                    <a:pt x="6433093" y="0"/>
                  </a:lnTo>
                  <a:lnTo>
                    <a:pt x="6564891" y="101152"/>
                  </a:lnTo>
                  <a:cubicBezTo>
                    <a:pt x="7785271" y="1084819"/>
                    <a:pt x="8592299" y="2692132"/>
                    <a:pt x="8151535" y="4269504"/>
                  </a:cubicBezTo>
                  <a:cubicBezTo>
                    <a:pt x="7841710" y="5378317"/>
                    <a:pt x="7282330" y="5096287"/>
                    <a:pt x="6540097" y="5851830"/>
                  </a:cubicBezTo>
                  <a:cubicBezTo>
                    <a:pt x="6215307" y="6182380"/>
                    <a:pt x="5924872" y="6538214"/>
                    <a:pt x="5606037" y="6833938"/>
                  </a:cubicBezTo>
                  <a:lnTo>
                    <a:pt x="5578888" y="6858000"/>
                  </a:lnTo>
                  <a:lnTo>
                    <a:pt x="1925521" y="6858000"/>
                  </a:lnTo>
                  <a:lnTo>
                    <a:pt x="1807085" y="6781026"/>
                  </a:lnTo>
                  <a:cubicBezTo>
                    <a:pt x="1509378" y="6576133"/>
                    <a:pt x="1239525" y="6332492"/>
                    <a:pt x="1004515" y="6057209"/>
                  </a:cubicBezTo>
                  <a:cubicBezTo>
                    <a:pt x="378870" y="5324338"/>
                    <a:pt x="0" y="4367220"/>
                    <a:pt x="0" y="3320136"/>
                  </a:cubicBezTo>
                  <a:cubicBezTo>
                    <a:pt x="0" y="2023187"/>
                    <a:pt x="581101" y="864350"/>
                    <a:pt x="1492767" y="98612"/>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1" name="Freeform: Shape 100">
              <a:extLst>
                <a:ext uri="{FF2B5EF4-FFF2-40B4-BE49-F238E27FC236}">
                  <a16:creationId xmlns:a16="http://schemas.microsoft.com/office/drawing/2014/main" id="{D000679E-B592-4134-AC05-8EC80BBC4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37594" y="-3810"/>
              <a:ext cx="8219860" cy="6858000"/>
            </a:xfrm>
            <a:custGeom>
              <a:avLst/>
              <a:gdLst>
                <a:gd name="connsiteX0" fmla="*/ 5534366 w 8219860"/>
                <a:gd name="connsiteY0" fmla="*/ 0 h 6858000"/>
                <a:gd name="connsiteX1" fmla="*/ 6263243 w 8219860"/>
                <a:gd name="connsiteY1" fmla="*/ 0 h 6858000"/>
                <a:gd name="connsiteX2" fmla="*/ 6295307 w 8219860"/>
                <a:gd name="connsiteY2" fmla="*/ 21377 h 6858000"/>
                <a:gd name="connsiteX3" fmla="*/ 6907056 w 8219860"/>
                <a:gd name="connsiteY3" fmla="*/ 522976 h 6858000"/>
                <a:gd name="connsiteX4" fmla="*/ 7434107 w 8219860"/>
                <a:gd name="connsiteY4" fmla="*/ 1119513 h 6858000"/>
                <a:gd name="connsiteX5" fmla="*/ 7856130 w 8219860"/>
                <a:gd name="connsiteY5" fmla="*/ 1802940 h 6858000"/>
                <a:gd name="connsiteX6" fmla="*/ 8019380 w 8219860"/>
                <a:gd name="connsiteY6" fmla="*/ 2174201 h 6858000"/>
                <a:gd name="connsiteX7" fmla="*/ 8054634 w 8219860"/>
                <a:gd name="connsiteY7" fmla="*/ 2269723 h 6858000"/>
                <a:gd name="connsiteX8" fmla="*/ 8086962 w 8219860"/>
                <a:gd name="connsiteY8" fmla="*/ 2366562 h 6858000"/>
                <a:gd name="connsiteX9" fmla="*/ 8115633 w 8219860"/>
                <a:gd name="connsiteY9" fmla="*/ 2464717 h 6858000"/>
                <a:gd name="connsiteX10" fmla="*/ 8140794 w 8219860"/>
                <a:gd name="connsiteY10" fmla="*/ 2563895 h 6858000"/>
                <a:gd name="connsiteX11" fmla="*/ 8218615 w 8219860"/>
                <a:gd name="connsiteY11" fmla="*/ 3378975 h 6858000"/>
                <a:gd name="connsiteX12" fmla="*/ 8175170 w 8219860"/>
                <a:gd name="connsiteY12" fmla="*/ 3786370 h 6858000"/>
                <a:gd name="connsiteX13" fmla="*/ 8073943 w 8219860"/>
                <a:gd name="connsiteY13" fmla="*/ 4180891 h 6858000"/>
                <a:gd name="connsiteX14" fmla="*/ 7939071 w 8219860"/>
                <a:gd name="connsiteY14" fmla="*/ 4562246 h 6858000"/>
                <a:gd name="connsiteX15" fmla="*/ 7854229 w 8219860"/>
                <a:gd name="connsiteY15" fmla="*/ 4751828 h 6858000"/>
                <a:gd name="connsiteX16" fmla="*/ 7745102 w 8219860"/>
                <a:gd name="connsiteY16" fmla="*/ 4936435 h 6858000"/>
                <a:gd name="connsiteX17" fmla="*/ 7605403 w 8219860"/>
                <a:gd name="connsiteY17" fmla="*/ 5106852 h 6858000"/>
                <a:gd name="connsiteX18" fmla="*/ 7524949 w 8219860"/>
                <a:gd name="connsiteY18" fmla="*/ 5182481 h 6858000"/>
                <a:gd name="connsiteX19" fmla="*/ 7440106 w 8219860"/>
                <a:gd name="connsiteY19" fmla="*/ 5250208 h 6858000"/>
                <a:gd name="connsiteX20" fmla="*/ 7101758 w 8219860"/>
                <a:gd name="connsiteY20" fmla="*/ 5463633 h 6858000"/>
                <a:gd name="connsiteX21" fmla="*/ 6804366 w 8219860"/>
                <a:gd name="connsiteY21" fmla="*/ 5657895 h 6858000"/>
                <a:gd name="connsiteX22" fmla="*/ 6671103 w 8219860"/>
                <a:gd name="connsiteY22" fmla="*/ 5765704 h 6858000"/>
                <a:gd name="connsiteX23" fmla="*/ 6545887 w 8219860"/>
                <a:gd name="connsiteY23" fmla="*/ 5882583 h 6858000"/>
                <a:gd name="connsiteX24" fmla="*/ 6485473 w 8219860"/>
                <a:gd name="connsiteY24" fmla="*/ 5945046 h 6858000"/>
                <a:gd name="connsiteX25" fmla="*/ 6423303 w 8219860"/>
                <a:gd name="connsiteY25" fmla="*/ 6011604 h 6858000"/>
                <a:gd name="connsiteX26" fmla="*/ 6298672 w 8219860"/>
                <a:gd name="connsiteY26" fmla="*/ 6146768 h 6858000"/>
                <a:gd name="connsiteX27" fmla="*/ 6040923 w 8219860"/>
                <a:gd name="connsiteY27" fmla="*/ 6418997 h 6858000"/>
                <a:gd name="connsiteX28" fmla="*/ 5907662 w 8219860"/>
                <a:gd name="connsiteY28" fmla="*/ 6555769 h 6858000"/>
                <a:gd name="connsiteX29" fmla="*/ 5769864 w 8219860"/>
                <a:gd name="connsiteY29" fmla="*/ 6691081 h 6858000"/>
                <a:gd name="connsiteX30" fmla="*/ 5581270 w 8219860"/>
                <a:gd name="connsiteY30" fmla="*/ 6858000 h 6858000"/>
                <a:gd name="connsiteX31" fmla="*/ 5057635 w 8219860"/>
                <a:gd name="connsiteY31" fmla="*/ 6858000 h 6858000"/>
                <a:gd name="connsiteX32" fmla="*/ 5112401 w 8219860"/>
                <a:gd name="connsiteY32" fmla="*/ 6812805 h 6858000"/>
                <a:gd name="connsiteX33" fmla="*/ 5241495 w 8219860"/>
                <a:gd name="connsiteY33" fmla="*/ 6689617 h 6858000"/>
                <a:gd name="connsiteX34" fmla="*/ 5485639 w 8219860"/>
                <a:gd name="connsiteY34" fmla="*/ 6421192 h 6858000"/>
                <a:gd name="connsiteX35" fmla="*/ 5603981 w 8219860"/>
                <a:gd name="connsiteY35" fmla="*/ 6279592 h 6858000"/>
                <a:gd name="connsiteX36" fmla="*/ 5722615 w 8219860"/>
                <a:gd name="connsiteY36" fmla="*/ 6135503 h 6858000"/>
                <a:gd name="connsiteX37" fmla="*/ 5967636 w 8219860"/>
                <a:gd name="connsiteY37" fmla="*/ 5845135 h 6858000"/>
                <a:gd name="connsiteX38" fmla="*/ 6099583 w 8219860"/>
                <a:gd name="connsiteY38" fmla="*/ 5703828 h 6858000"/>
                <a:gd name="connsiteX39" fmla="*/ 6168189 w 8219860"/>
                <a:gd name="connsiteY39" fmla="*/ 5634490 h 6858000"/>
                <a:gd name="connsiteX40" fmla="*/ 6241769 w 8219860"/>
                <a:gd name="connsiteY40" fmla="*/ 5564129 h 6858000"/>
                <a:gd name="connsiteX41" fmla="*/ 6567684 w 8219860"/>
                <a:gd name="connsiteY41" fmla="*/ 5312962 h 6858000"/>
                <a:gd name="connsiteX42" fmla="*/ 6918466 w 8219860"/>
                <a:gd name="connsiteY42" fmla="*/ 5121628 h 6858000"/>
                <a:gd name="connsiteX43" fmla="*/ 7084202 w 8219860"/>
                <a:gd name="connsiteY43" fmla="*/ 5039856 h 6858000"/>
                <a:gd name="connsiteX44" fmla="*/ 7231508 w 8219860"/>
                <a:gd name="connsiteY44" fmla="*/ 4955159 h 6858000"/>
                <a:gd name="connsiteX45" fmla="*/ 7455757 w 8219860"/>
                <a:gd name="connsiteY45" fmla="*/ 4736907 h 6858000"/>
                <a:gd name="connsiteX46" fmla="*/ 7597796 w 8219860"/>
                <a:gd name="connsiteY46" fmla="*/ 4437761 h 6858000"/>
                <a:gd name="connsiteX47" fmla="*/ 7667720 w 8219860"/>
                <a:gd name="connsiteY47" fmla="*/ 4093562 h 6858000"/>
                <a:gd name="connsiteX48" fmla="*/ 7680008 w 8219860"/>
                <a:gd name="connsiteY48" fmla="*/ 3742632 h 6858000"/>
                <a:gd name="connsiteX49" fmla="*/ 7657188 w 8219860"/>
                <a:gd name="connsiteY49" fmla="*/ 3396237 h 6858000"/>
                <a:gd name="connsiteX50" fmla="*/ 7604818 w 8219860"/>
                <a:gd name="connsiteY50" fmla="*/ 3055255 h 6858000"/>
                <a:gd name="connsiteX51" fmla="*/ 7522900 w 8219860"/>
                <a:gd name="connsiteY51" fmla="*/ 2720270 h 6858000"/>
                <a:gd name="connsiteX52" fmla="*/ 7299968 w 8219860"/>
                <a:gd name="connsiteY52" fmla="*/ 2062442 h 6858000"/>
                <a:gd name="connsiteX53" fmla="*/ 6971566 w 8219860"/>
                <a:gd name="connsiteY53" fmla="*/ 1438698 h 6858000"/>
                <a:gd name="connsiteX54" fmla="*/ 6771307 w 8219860"/>
                <a:gd name="connsiteY54" fmla="*/ 1144380 h 6858000"/>
                <a:gd name="connsiteX55" fmla="*/ 6547935 w 8219860"/>
                <a:gd name="connsiteY55" fmla="*/ 865129 h 6858000"/>
                <a:gd name="connsiteX56" fmla="*/ 6037997 w 8219860"/>
                <a:gd name="connsiteY56" fmla="*/ 359872 h 6858000"/>
                <a:gd name="connsiteX57" fmla="*/ 5602369 w 8219860"/>
                <a:gd name="connsiteY57" fmla="*/ 40572 h 6858000"/>
                <a:gd name="connsiteX58" fmla="*/ 1689206 w 8219860"/>
                <a:gd name="connsiteY58" fmla="*/ 0 h 6858000"/>
                <a:gd name="connsiteX59" fmla="*/ 2580244 w 8219860"/>
                <a:gd name="connsiteY59" fmla="*/ 0 h 6858000"/>
                <a:gd name="connsiteX60" fmla="*/ 2556490 w 8219860"/>
                <a:gd name="connsiteY60" fmla="*/ 13997 h 6858000"/>
                <a:gd name="connsiteX61" fmla="*/ 2125407 w 8219860"/>
                <a:gd name="connsiteY61" fmla="*/ 323156 h 6858000"/>
                <a:gd name="connsiteX62" fmla="*/ 1859322 w 8219860"/>
                <a:gd name="connsiteY62" fmla="*/ 553842 h 6858000"/>
                <a:gd name="connsiteX63" fmla="*/ 1607425 w 8219860"/>
                <a:gd name="connsiteY63" fmla="*/ 799741 h 6858000"/>
                <a:gd name="connsiteX64" fmla="*/ 861829 w 8219860"/>
                <a:gd name="connsiteY64" fmla="*/ 1987400 h 6858000"/>
                <a:gd name="connsiteX65" fmla="*/ 661422 w 8219860"/>
                <a:gd name="connsiteY65" fmla="*/ 2660149 h 6858000"/>
                <a:gd name="connsiteX66" fmla="*/ 608323 w 8219860"/>
                <a:gd name="connsiteY66" fmla="*/ 3006544 h 6858000"/>
                <a:gd name="connsiteX67" fmla="*/ 584625 w 8219860"/>
                <a:gd name="connsiteY67" fmla="*/ 3355571 h 6858000"/>
                <a:gd name="connsiteX68" fmla="*/ 589891 w 8219860"/>
                <a:gd name="connsiteY68" fmla="*/ 3705330 h 6858000"/>
                <a:gd name="connsiteX69" fmla="*/ 623389 w 8219860"/>
                <a:gd name="connsiteY69" fmla="*/ 4053626 h 6858000"/>
                <a:gd name="connsiteX70" fmla="*/ 787078 w 8219860"/>
                <a:gd name="connsiteY70" fmla="*/ 4735736 h 6858000"/>
                <a:gd name="connsiteX71" fmla="*/ 1081251 w 8219860"/>
                <a:gd name="connsiteY71" fmla="*/ 5376742 h 6858000"/>
                <a:gd name="connsiteX72" fmla="*/ 1274196 w 8219860"/>
                <a:gd name="connsiteY72" fmla="*/ 5674278 h 6858000"/>
                <a:gd name="connsiteX73" fmla="*/ 1381274 w 8219860"/>
                <a:gd name="connsiteY73" fmla="*/ 5816170 h 6858000"/>
                <a:gd name="connsiteX74" fmla="*/ 1495959 w 8219860"/>
                <a:gd name="connsiteY74" fmla="*/ 5953677 h 6858000"/>
                <a:gd name="connsiteX75" fmla="*/ 2013356 w 8219860"/>
                <a:gd name="connsiteY75" fmla="*/ 6450448 h 6858000"/>
                <a:gd name="connsiteX76" fmla="*/ 2083865 w 8219860"/>
                <a:gd name="connsiteY76" fmla="*/ 6506327 h 6858000"/>
                <a:gd name="connsiteX77" fmla="*/ 2155688 w 8219860"/>
                <a:gd name="connsiteY77" fmla="*/ 6560744 h 6858000"/>
                <a:gd name="connsiteX78" fmla="*/ 2228537 w 8219860"/>
                <a:gd name="connsiteY78" fmla="*/ 6613844 h 6858000"/>
                <a:gd name="connsiteX79" fmla="*/ 2302700 w 8219860"/>
                <a:gd name="connsiteY79" fmla="*/ 6665190 h 6858000"/>
                <a:gd name="connsiteX80" fmla="*/ 2610915 w 8219860"/>
                <a:gd name="connsiteY80" fmla="*/ 6853454 h 6858000"/>
                <a:gd name="connsiteX81" fmla="*/ 2619731 w 8219860"/>
                <a:gd name="connsiteY81" fmla="*/ 6858000 h 6858000"/>
                <a:gd name="connsiteX82" fmla="*/ 1931408 w 8219860"/>
                <a:gd name="connsiteY82" fmla="*/ 6858000 h 6858000"/>
                <a:gd name="connsiteX83" fmla="*/ 1782231 w 8219860"/>
                <a:gd name="connsiteY83" fmla="*/ 6759101 h 6858000"/>
                <a:gd name="connsiteX84" fmla="*/ 1179844 w 8219860"/>
                <a:gd name="connsiteY84" fmla="*/ 6247262 h 6858000"/>
                <a:gd name="connsiteX85" fmla="*/ 677221 w 8219860"/>
                <a:gd name="connsiteY85" fmla="*/ 5628784 h 6858000"/>
                <a:gd name="connsiteX86" fmla="*/ 302740 w 8219860"/>
                <a:gd name="connsiteY86" fmla="*/ 4919612 h 6858000"/>
                <a:gd name="connsiteX87" fmla="*/ 71615 w 8219860"/>
                <a:gd name="connsiteY87" fmla="*/ 4147685 h 6858000"/>
                <a:gd name="connsiteX88" fmla="*/ 14420 w 8219860"/>
                <a:gd name="connsiteY88" fmla="*/ 3747313 h 6858000"/>
                <a:gd name="connsiteX89" fmla="*/ 815 w 8219860"/>
                <a:gd name="connsiteY89" fmla="*/ 3342991 h 6858000"/>
                <a:gd name="connsiteX90" fmla="*/ 29340 w 8219860"/>
                <a:gd name="connsiteY90" fmla="*/ 2939692 h 6858000"/>
                <a:gd name="connsiteX91" fmla="*/ 97946 w 8219860"/>
                <a:gd name="connsiteY91" fmla="*/ 2541660 h 6858000"/>
                <a:gd name="connsiteX92" fmla="*/ 341358 w 8219860"/>
                <a:gd name="connsiteY92" fmla="*/ 1774268 h 6858000"/>
                <a:gd name="connsiteX93" fmla="*/ 1212758 w 8219860"/>
                <a:gd name="connsiteY93" fmla="*/ 432721 h 6858000"/>
                <a:gd name="connsiteX94" fmla="*/ 1499908 w 8219860"/>
                <a:gd name="connsiteY94" fmla="*/ 150982 h 6858000"/>
                <a:gd name="connsiteX95" fmla="*/ 1655863 w 8219860"/>
                <a:gd name="connsiteY95" fmla="*/ 235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8219860" h="6858000">
                  <a:moveTo>
                    <a:pt x="5534366" y="0"/>
                  </a:moveTo>
                  <a:lnTo>
                    <a:pt x="6263243" y="0"/>
                  </a:lnTo>
                  <a:lnTo>
                    <a:pt x="6295307" y="21377"/>
                  </a:lnTo>
                  <a:cubicBezTo>
                    <a:pt x="6511218" y="172340"/>
                    <a:pt x="6716597" y="339247"/>
                    <a:pt x="6907056" y="522976"/>
                  </a:cubicBezTo>
                  <a:cubicBezTo>
                    <a:pt x="7097514" y="706706"/>
                    <a:pt x="7274807" y="905503"/>
                    <a:pt x="7434107" y="1119513"/>
                  </a:cubicBezTo>
                  <a:cubicBezTo>
                    <a:pt x="7593992" y="1333084"/>
                    <a:pt x="7735155" y="1562014"/>
                    <a:pt x="7856130" y="1802940"/>
                  </a:cubicBezTo>
                  <a:cubicBezTo>
                    <a:pt x="7916105" y="1923621"/>
                    <a:pt x="7970376" y="2047668"/>
                    <a:pt x="8019380" y="2174201"/>
                  </a:cubicBezTo>
                  <a:cubicBezTo>
                    <a:pt x="8031375" y="2205944"/>
                    <a:pt x="8043808" y="2237541"/>
                    <a:pt x="8054634" y="2269723"/>
                  </a:cubicBezTo>
                  <a:lnTo>
                    <a:pt x="8086962" y="2366562"/>
                  </a:lnTo>
                  <a:lnTo>
                    <a:pt x="8115633" y="2464717"/>
                  </a:lnTo>
                  <a:cubicBezTo>
                    <a:pt x="8124995" y="2497484"/>
                    <a:pt x="8132602" y="2530836"/>
                    <a:pt x="8140794" y="2563895"/>
                  </a:cubicBezTo>
                  <a:cubicBezTo>
                    <a:pt x="8203402" y="2829836"/>
                    <a:pt x="8225636" y="3105576"/>
                    <a:pt x="8218615" y="3378975"/>
                  </a:cubicBezTo>
                  <a:cubicBezTo>
                    <a:pt x="8214958" y="3515749"/>
                    <a:pt x="8200476" y="3652229"/>
                    <a:pt x="8175170" y="3786370"/>
                  </a:cubicBezTo>
                  <a:cubicBezTo>
                    <a:pt x="8149716" y="3920510"/>
                    <a:pt x="8114462" y="4052163"/>
                    <a:pt x="8073943" y="4180891"/>
                  </a:cubicBezTo>
                  <a:cubicBezTo>
                    <a:pt x="8033570" y="4309911"/>
                    <a:pt x="7990270" y="4435421"/>
                    <a:pt x="7939071" y="4562246"/>
                  </a:cubicBezTo>
                  <a:cubicBezTo>
                    <a:pt x="7913472" y="4625587"/>
                    <a:pt x="7885678" y="4688926"/>
                    <a:pt x="7854229" y="4751828"/>
                  </a:cubicBezTo>
                  <a:cubicBezTo>
                    <a:pt x="7822193" y="4814437"/>
                    <a:pt x="7786792" y="4876752"/>
                    <a:pt x="7745102" y="4936435"/>
                  </a:cubicBezTo>
                  <a:cubicBezTo>
                    <a:pt x="7703998" y="4996411"/>
                    <a:pt x="7657040" y="5053899"/>
                    <a:pt x="7605403" y="5106852"/>
                  </a:cubicBezTo>
                  <a:cubicBezTo>
                    <a:pt x="7579512" y="5133183"/>
                    <a:pt x="7552596" y="5158489"/>
                    <a:pt x="7524949" y="5182481"/>
                  </a:cubicBezTo>
                  <a:cubicBezTo>
                    <a:pt x="7497301" y="5206323"/>
                    <a:pt x="7468776" y="5228704"/>
                    <a:pt x="7440106" y="5250208"/>
                  </a:cubicBezTo>
                  <a:cubicBezTo>
                    <a:pt x="7324836" y="5335930"/>
                    <a:pt x="7208103" y="5400146"/>
                    <a:pt x="7101758" y="5463633"/>
                  </a:cubicBezTo>
                  <a:cubicBezTo>
                    <a:pt x="6994825" y="5526533"/>
                    <a:pt x="6896230" y="5588996"/>
                    <a:pt x="6804366" y="5657895"/>
                  </a:cubicBezTo>
                  <a:cubicBezTo>
                    <a:pt x="6758141" y="5691978"/>
                    <a:pt x="6713965" y="5728110"/>
                    <a:pt x="6671103" y="5765704"/>
                  </a:cubicBezTo>
                  <a:cubicBezTo>
                    <a:pt x="6627952" y="5802860"/>
                    <a:pt x="6586408" y="5842209"/>
                    <a:pt x="6545887" y="5882583"/>
                  </a:cubicBezTo>
                  <a:cubicBezTo>
                    <a:pt x="6525407" y="5903062"/>
                    <a:pt x="6506245" y="5923103"/>
                    <a:pt x="6485473" y="5945046"/>
                  </a:cubicBezTo>
                  <a:lnTo>
                    <a:pt x="6423303" y="6011604"/>
                  </a:lnTo>
                  <a:lnTo>
                    <a:pt x="6298672" y="6146768"/>
                  </a:lnTo>
                  <a:cubicBezTo>
                    <a:pt x="6214853" y="6237315"/>
                    <a:pt x="6128400" y="6327572"/>
                    <a:pt x="6040923" y="6418997"/>
                  </a:cubicBezTo>
                  <a:cubicBezTo>
                    <a:pt x="5997186" y="6464637"/>
                    <a:pt x="5952569" y="6510130"/>
                    <a:pt x="5907662" y="6555769"/>
                  </a:cubicBezTo>
                  <a:cubicBezTo>
                    <a:pt x="5862460" y="6601118"/>
                    <a:pt x="5816528" y="6646172"/>
                    <a:pt x="5769864" y="6691081"/>
                  </a:cubicBezTo>
                  <a:lnTo>
                    <a:pt x="5581270" y="6858000"/>
                  </a:lnTo>
                  <a:lnTo>
                    <a:pt x="5057635" y="6858000"/>
                  </a:lnTo>
                  <a:lnTo>
                    <a:pt x="5112401" y="6812805"/>
                  </a:lnTo>
                  <a:cubicBezTo>
                    <a:pt x="5156505" y="6773364"/>
                    <a:pt x="5199439" y="6732113"/>
                    <a:pt x="5241495" y="6689617"/>
                  </a:cubicBezTo>
                  <a:cubicBezTo>
                    <a:pt x="5325753" y="6604628"/>
                    <a:pt x="5405916" y="6513934"/>
                    <a:pt x="5485639" y="6421192"/>
                  </a:cubicBezTo>
                  <a:cubicBezTo>
                    <a:pt x="5525427" y="6374674"/>
                    <a:pt x="5564631" y="6327425"/>
                    <a:pt x="5603981" y="6279592"/>
                  </a:cubicBezTo>
                  <a:lnTo>
                    <a:pt x="5722615" y="6135503"/>
                  </a:lnTo>
                  <a:cubicBezTo>
                    <a:pt x="5802339" y="6038957"/>
                    <a:pt x="5882062" y="5940510"/>
                    <a:pt x="5967636" y="5845135"/>
                  </a:cubicBezTo>
                  <a:cubicBezTo>
                    <a:pt x="6010496" y="5797446"/>
                    <a:pt x="6054381" y="5750345"/>
                    <a:pt x="6099583" y="5703828"/>
                  </a:cubicBezTo>
                  <a:lnTo>
                    <a:pt x="6168189" y="5634490"/>
                  </a:lnTo>
                  <a:cubicBezTo>
                    <a:pt x="6191300" y="5611524"/>
                    <a:pt x="6216754" y="5587094"/>
                    <a:pt x="6241769" y="5564129"/>
                  </a:cubicBezTo>
                  <a:cubicBezTo>
                    <a:pt x="6342117" y="5470948"/>
                    <a:pt x="6452414" y="5386688"/>
                    <a:pt x="6567684" y="5312962"/>
                  </a:cubicBezTo>
                  <a:cubicBezTo>
                    <a:pt x="6682806" y="5238945"/>
                    <a:pt x="6803635" y="5177360"/>
                    <a:pt x="6918466" y="5121628"/>
                  </a:cubicBezTo>
                  <a:cubicBezTo>
                    <a:pt x="6975808" y="5093833"/>
                    <a:pt x="7031688" y="5067211"/>
                    <a:pt x="7084202" y="5039856"/>
                  </a:cubicBezTo>
                  <a:cubicBezTo>
                    <a:pt x="7136864" y="5012793"/>
                    <a:pt x="7186453" y="4985439"/>
                    <a:pt x="7231508" y="4955159"/>
                  </a:cubicBezTo>
                  <a:cubicBezTo>
                    <a:pt x="7322202" y="4895476"/>
                    <a:pt x="7395635" y="4824530"/>
                    <a:pt x="7455757" y="4736907"/>
                  </a:cubicBezTo>
                  <a:cubicBezTo>
                    <a:pt x="7515440" y="4649431"/>
                    <a:pt x="7562543" y="4547326"/>
                    <a:pt x="7597796" y="4437761"/>
                  </a:cubicBezTo>
                  <a:cubicBezTo>
                    <a:pt x="7632758" y="4328343"/>
                    <a:pt x="7655139" y="4210293"/>
                    <a:pt x="7667720" y="4093562"/>
                  </a:cubicBezTo>
                  <a:cubicBezTo>
                    <a:pt x="7679860" y="3976389"/>
                    <a:pt x="7682494" y="3858925"/>
                    <a:pt x="7680008" y="3742632"/>
                  </a:cubicBezTo>
                  <a:cubicBezTo>
                    <a:pt x="7676350" y="3626192"/>
                    <a:pt x="7668451" y="3510776"/>
                    <a:pt x="7657188" y="3396237"/>
                  </a:cubicBezTo>
                  <a:cubicBezTo>
                    <a:pt x="7645923" y="3281699"/>
                    <a:pt x="7628808" y="3167745"/>
                    <a:pt x="7604818" y="3055255"/>
                  </a:cubicBezTo>
                  <a:cubicBezTo>
                    <a:pt x="7581120" y="2942618"/>
                    <a:pt x="7552888" y="2831298"/>
                    <a:pt x="7522900" y="2720270"/>
                  </a:cubicBezTo>
                  <a:cubicBezTo>
                    <a:pt x="7462926" y="2498361"/>
                    <a:pt x="7392418" y="2277038"/>
                    <a:pt x="7299968" y="2062442"/>
                  </a:cubicBezTo>
                  <a:cubicBezTo>
                    <a:pt x="7207518" y="1847847"/>
                    <a:pt x="7097514" y="1639104"/>
                    <a:pt x="6971566" y="1438698"/>
                  </a:cubicBezTo>
                  <a:cubicBezTo>
                    <a:pt x="6908226" y="1338642"/>
                    <a:pt x="6841668" y="1240340"/>
                    <a:pt x="6771307" y="1144380"/>
                  </a:cubicBezTo>
                  <a:cubicBezTo>
                    <a:pt x="6700945" y="1048419"/>
                    <a:pt x="6625903" y="955677"/>
                    <a:pt x="6547935" y="865129"/>
                  </a:cubicBezTo>
                  <a:cubicBezTo>
                    <a:pt x="6392438" y="683740"/>
                    <a:pt x="6221873" y="514199"/>
                    <a:pt x="6037997" y="359872"/>
                  </a:cubicBezTo>
                  <a:cubicBezTo>
                    <a:pt x="5900420" y="243689"/>
                    <a:pt x="5754861" y="136638"/>
                    <a:pt x="5602369" y="40572"/>
                  </a:cubicBezTo>
                  <a:close/>
                  <a:moveTo>
                    <a:pt x="1689206" y="0"/>
                  </a:moveTo>
                  <a:lnTo>
                    <a:pt x="2580244" y="0"/>
                  </a:lnTo>
                  <a:lnTo>
                    <a:pt x="2556490" y="13997"/>
                  </a:lnTo>
                  <a:cubicBezTo>
                    <a:pt x="2405637" y="107875"/>
                    <a:pt x="2262108" y="212018"/>
                    <a:pt x="2125407" y="323156"/>
                  </a:cubicBezTo>
                  <a:cubicBezTo>
                    <a:pt x="2033982" y="397174"/>
                    <a:pt x="1946944" y="475874"/>
                    <a:pt x="1859322" y="553842"/>
                  </a:cubicBezTo>
                  <a:cubicBezTo>
                    <a:pt x="1771699" y="631664"/>
                    <a:pt x="1686271" y="712557"/>
                    <a:pt x="1607425" y="799741"/>
                  </a:cubicBezTo>
                  <a:cubicBezTo>
                    <a:pt x="1289847" y="1146281"/>
                    <a:pt x="1036342" y="1551627"/>
                    <a:pt x="861829" y="1987400"/>
                  </a:cubicBezTo>
                  <a:cubicBezTo>
                    <a:pt x="774499" y="2205213"/>
                    <a:pt x="707062" y="2430780"/>
                    <a:pt x="661422" y="2660149"/>
                  </a:cubicBezTo>
                  <a:cubicBezTo>
                    <a:pt x="638750" y="2774834"/>
                    <a:pt x="621196" y="2890541"/>
                    <a:pt x="608323" y="3006544"/>
                  </a:cubicBezTo>
                  <a:cubicBezTo>
                    <a:pt x="595888" y="3122545"/>
                    <a:pt x="587990" y="3239131"/>
                    <a:pt x="584625" y="3355571"/>
                  </a:cubicBezTo>
                  <a:cubicBezTo>
                    <a:pt x="581699" y="3472156"/>
                    <a:pt x="582578" y="3588890"/>
                    <a:pt x="589891" y="3705330"/>
                  </a:cubicBezTo>
                  <a:cubicBezTo>
                    <a:pt x="595742" y="3821770"/>
                    <a:pt x="607591" y="3937917"/>
                    <a:pt x="623389" y="4053626"/>
                  </a:cubicBezTo>
                  <a:cubicBezTo>
                    <a:pt x="655864" y="4284896"/>
                    <a:pt x="709988" y="4513828"/>
                    <a:pt x="787078" y="4735736"/>
                  </a:cubicBezTo>
                  <a:cubicBezTo>
                    <a:pt x="864023" y="4957499"/>
                    <a:pt x="962324" y="5172825"/>
                    <a:pt x="1081251" y="5376742"/>
                  </a:cubicBezTo>
                  <a:cubicBezTo>
                    <a:pt x="1140934" y="5478553"/>
                    <a:pt x="1205152" y="5578172"/>
                    <a:pt x="1274196" y="5674278"/>
                  </a:cubicBezTo>
                  <a:cubicBezTo>
                    <a:pt x="1308571" y="5722552"/>
                    <a:pt x="1344557" y="5769654"/>
                    <a:pt x="1381274" y="5816170"/>
                  </a:cubicBezTo>
                  <a:cubicBezTo>
                    <a:pt x="1418575" y="5862543"/>
                    <a:pt x="1456608" y="5908622"/>
                    <a:pt x="1495959" y="5953677"/>
                  </a:cubicBezTo>
                  <a:cubicBezTo>
                    <a:pt x="1652919" y="6133894"/>
                    <a:pt x="1826555" y="6300071"/>
                    <a:pt x="2013356" y="6450448"/>
                  </a:cubicBezTo>
                  <a:cubicBezTo>
                    <a:pt x="2037053" y="6468879"/>
                    <a:pt x="2060020" y="6488188"/>
                    <a:pt x="2083865" y="6506327"/>
                  </a:cubicBezTo>
                  <a:lnTo>
                    <a:pt x="2155688" y="6560744"/>
                  </a:lnTo>
                  <a:lnTo>
                    <a:pt x="2228537" y="6613844"/>
                  </a:lnTo>
                  <a:lnTo>
                    <a:pt x="2302700" y="6665190"/>
                  </a:lnTo>
                  <a:cubicBezTo>
                    <a:pt x="2402465" y="6732186"/>
                    <a:pt x="2505008" y="6795525"/>
                    <a:pt x="2610915" y="6853454"/>
                  </a:cubicBezTo>
                  <a:lnTo>
                    <a:pt x="2619731" y="6858000"/>
                  </a:lnTo>
                  <a:lnTo>
                    <a:pt x="1931408" y="6858000"/>
                  </a:lnTo>
                  <a:lnTo>
                    <a:pt x="1782231" y="6759101"/>
                  </a:lnTo>
                  <a:cubicBezTo>
                    <a:pt x="1566612" y="6607846"/>
                    <a:pt x="1365329" y="6435527"/>
                    <a:pt x="1179844" y="6247262"/>
                  </a:cubicBezTo>
                  <a:cubicBezTo>
                    <a:pt x="994506" y="6059437"/>
                    <a:pt x="824235" y="5851280"/>
                    <a:pt x="677221" y="5628784"/>
                  </a:cubicBezTo>
                  <a:cubicBezTo>
                    <a:pt x="530062" y="5405851"/>
                    <a:pt x="404700" y="5167998"/>
                    <a:pt x="302740" y="4919612"/>
                  </a:cubicBezTo>
                  <a:cubicBezTo>
                    <a:pt x="200636" y="4671373"/>
                    <a:pt x="123692" y="4412162"/>
                    <a:pt x="71615" y="4147685"/>
                  </a:cubicBezTo>
                  <a:cubicBezTo>
                    <a:pt x="45285" y="4015446"/>
                    <a:pt x="26854" y="3881599"/>
                    <a:pt x="14420" y="3747313"/>
                  </a:cubicBezTo>
                  <a:cubicBezTo>
                    <a:pt x="3595" y="3612880"/>
                    <a:pt x="-2256" y="3477862"/>
                    <a:pt x="815" y="3342991"/>
                  </a:cubicBezTo>
                  <a:cubicBezTo>
                    <a:pt x="3156" y="3208119"/>
                    <a:pt x="12811" y="3073394"/>
                    <a:pt x="29340" y="2939692"/>
                  </a:cubicBezTo>
                  <a:cubicBezTo>
                    <a:pt x="45578" y="2805845"/>
                    <a:pt x="68690" y="2673022"/>
                    <a:pt x="97946" y="2541660"/>
                  </a:cubicBezTo>
                  <a:cubicBezTo>
                    <a:pt x="156167" y="2278939"/>
                    <a:pt x="237791" y="2021777"/>
                    <a:pt x="341358" y="1774268"/>
                  </a:cubicBezTo>
                  <a:cubicBezTo>
                    <a:pt x="548640" y="1279252"/>
                    <a:pt x="844567" y="822415"/>
                    <a:pt x="1212758" y="432721"/>
                  </a:cubicBezTo>
                  <a:cubicBezTo>
                    <a:pt x="1305208" y="335736"/>
                    <a:pt x="1399705" y="240506"/>
                    <a:pt x="1499908" y="150982"/>
                  </a:cubicBezTo>
                  <a:cubicBezTo>
                    <a:pt x="1550010" y="106294"/>
                    <a:pt x="1602232" y="64018"/>
                    <a:pt x="1655863" y="2359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2" name="Freeform: Shape 101">
              <a:extLst>
                <a:ext uri="{FF2B5EF4-FFF2-40B4-BE49-F238E27FC236}">
                  <a16:creationId xmlns:a16="http://schemas.microsoft.com/office/drawing/2014/main" id="{EC2EF310-93E6-4F72-B482-07BF5CFBB0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65807" y="-3810"/>
              <a:ext cx="8870393" cy="6858000"/>
            </a:xfrm>
            <a:custGeom>
              <a:avLst/>
              <a:gdLst>
                <a:gd name="connsiteX0" fmla="*/ 6200652 w 8899328"/>
                <a:gd name="connsiteY0" fmla="*/ 0 h 6858000"/>
                <a:gd name="connsiteX1" fmla="*/ 7036991 w 8899328"/>
                <a:gd name="connsiteY1" fmla="*/ 0 h 6858000"/>
                <a:gd name="connsiteX2" fmla="*/ 7111956 w 8899328"/>
                <a:gd name="connsiteY2" fmla="*/ 52444 h 6858000"/>
                <a:gd name="connsiteX3" fmla="*/ 8899328 w 8899328"/>
                <a:gd name="connsiteY3" fmla="*/ 3560285 h 6858000"/>
                <a:gd name="connsiteX4" fmla="*/ 7441506 w 8899328"/>
                <a:gd name="connsiteY4" fmla="*/ 6800585 h 6858000"/>
                <a:gd name="connsiteX5" fmla="*/ 7374130 w 8899328"/>
                <a:gd name="connsiteY5" fmla="*/ 6858000 h 6858000"/>
                <a:gd name="connsiteX6" fmla="*/ 5835221 w 8899328"/>
                <a:gd name="connsiteY6" fmla="*/ 6858000 h 6858000"/>
                <a:gd name="connsiteX7" fmla="*/ 5891385 w 8899328"/>
                <a:gd name="connsiteY7" fmla="*/ 6810175 h 6858000"/>
                <a:gd name="connsiteX8" fmla="*/ 6032854 w 8899328"/>
                <a:gd name="connsiteY8" fmla="*/ 6677494 h 6858000"/>
                <a:gd name="connsiteX9" fmla="*/ 6170584 w 8899328"/>
                <a:gd name="connsiteY9" fmla="*/ 6539762 h 6858000"/>
                <a:gd name="connsiteX10" fmla="*/ 6305296 w 8899328"/>
                <a:gd name="connsiteY10" fmla="*/ 6398150 h 6858000"/>
                <a:gd name="connsiteX11" fmla="*/ 6572709 w 8899328"/>
                <a:gd name="connsiteY11" fmla="*/ 6110468 h 6858000"/>
                <a:gd name="connsiteX12" fmla="*/ 6707707 w 8899328"/>
                <a:gd name="connsiteY12" fmla="*/ 5966410 h 6858000"/>
                <a:gd name="connsiteX13" fmla="*/ 6846876 w 8899328"/>
                <a:gd name="connsiteY13" fmla="*/ 5823934 h 6858000"/>
                <a:gd name="connsiteX14" fmla="*/ 7497863 w 8899328"/>
                <a:gd name="connsiteY14" fmla="*/ 5348633 h 6858000"/>
                <a:gd name="connsiteX15" fmla="*/ 7825226 w 8899328"/>
                <a:gd name="connsiteY15" fmla="*/ 5147788 h 6858000"/>
                <a:gd name="connsiteX16" fmla="*/ 8071216 w 8899328"/>
                <a:gd name="connsiteY16" fmla="*/ 4893890 h 6858000"/>
                <a:gd name="connsiteX17" fmla="*/ 8224043 w 8899328"/>
                <a:gd name="connsiteY17" fmla="*/ 4570985 h 6858000"/>
                <a:gd name="connsiteX18" fmla="*/ 8315049 w 8899328"/>
                <a:gd name="connsiteY18" fmla="*/ 4212279 h 6858000"/>
                <a:gd name="connsiteX19" fmla="*/ 8330721 w 8899328"/>
                <a:gd name="connsiteY19" fmla="*/ 4120699 h 6858000"/>
                <a:gd name="connsiteX20" fmla="*/ 8343947 w 8899328"/>
                <a:gd name="connsiteY20" fmla="*/ 4028973 h 6858000"/>
                <a:gd name="connsiteX21" fmla="*/ 8353867 w 8899328"/>
                <a:gd name="connsiteY21" fmla="*/ 3936961 h 6858000"/>
                <a:gd name="connsiteX22" fmla="*/ 8361055 w 8899328"/>
                <a:gd name="connsiteY22" fmla="*/ 3844661 h 6858000"/>
                <a:gd name="connsiteX23" fmla="*/ 8365083 w 8899328"/>
                <a:gd name="connsiteY23" fmla="*/ 3475748 h 6858000"/>
                <a:gd name="connsiteX24" fmla="*/ 8359475 w 8899328"/>
                <a:gd name="connsiteY24" fmla="*/ 3383736 h 6858000"/>
                <a:gd name="connsiteX25" fmla="*/ 8350992 w 8899328"/>
                <a:gd name="connsiteY25" fmla="*/ 3292012 h 6858000"/>
                <a:gd name="connsiteX26" fmla="*/ 8340497 w 8899328"/>
                <a:gd name="connsiteY26" fmla="*/ 3200431 h 6858000"/>
                <a:gd name="connsiteX27" fmla="*/ 8327557 w 8899328"/>
                <a:gd name="connsiteY27" fmla="*/ 3109137 h 6858000"/>
                <a:gd name="connsiteX28" fmla="*/ 8252222 w 8899328"/>
                <a:gd name="connsiteY28" fmla="*/ 2747843 h 6858000"/>
                <a:gd name="connsiteX29" fmla="*/ 7998038 w 8899328"/>
                <a:gd name="connsiteY29" fmla="*/ 2051137 h 6858000"/>
                <a:gd name="connsiteX30" fmla="*/ 7825803 w 8899328"/>
                <a:gd name="connsiteY30" fmla="*/ 1719174 h 6858000"/>
                <a:gd name="connsiteX31" fmla="*/ 7627401 w 8899328"/>
                <a:gd name="connsiteY31" fmla="*/ 1399431 h 6858000"/>
                <a:gd name="connsiteX32" fmla="*/ 7404557 w 8899328"/>
                <a:gd name="connsiteY32" fmla="*/ 1093490 h 6858000"/>
                <a:gd name="connsiteX33" fmla="*/ 7157849 w 8899328"/>
                <a:gd name="connsiteY33" fmla="*/ 803362 h 6858000"/>
                <a:gd name="connsiteX34" fmla="*/ 6889001 w 8899328"/>
                <a:gd name="connsiteY34" fmla="*/ 530489 h 6858000"/>
                <a:gd name="connsiteX35" fmla="*/ 6597149 w 8899328"/>
                <a:gd name="connsiteY35" fmla="*/ 279180 h 6858000"/>
                <a:gd name="connsiteX36" fmla="*/ 6283731 w 8899328"/>
                <a:gd name="connsiteY36" fmla="*/ 51736 h 6858000"/>
                <a:gd name="connsiteX37" fmla="*/ 1862338 w 8899328"/>
                <a:gd name="connsiteY37" fmla="*/ 0 h 6858000"/>
                <a:gd name="connsiteX38" fmla="*/ 2555184 w 8899328"/>
                <a:gd name="connsiteY38" fmla="*/ 0 h 6858000"/>
                <a:gd name="connsiteX39" fmla="*/ 2420890 w 8899328"/>
                <a:gd name="connsiteY39" fmla="*/ 86030 h 6858000"/>
                <a:gd name="connsiteX40" fmla="*/ 1703381 w 8899328"/>
                <a:gd name="connsiteY40" fmla="*/ 715375 h 6858000"/>
                <a:gd name="connsiteX41" fmla="*/ 923719 w 8899328"/>
                <a:gd name="connsiteY41" fmla="*/ 1986010 h 6858000"/>
                <a:gd name="connsiteX42" fmla="*/ 717122 w 8899328"/>
                <a:gd name="connsiteY42" fmla="*/ 2694936 h 6858000"/>
                <a:gd name="connsiteX43" fmla="*/ 646244 w 8899328"/>
                <a:gd name="connsiteY43" fmla="*/ 3427730 h 6858000"/>
                <a:gd name="connsiteX44" fmla="*/ 707346 w 8899328"/>
                <a:gd name="connsiteY44" fmla="*/ 4160522 h 6858000"/>
                <a:gd name="connsiteX45" fmla="*/ 902872 w 8899328"/>
                <a:gd name="connsiteY45" fmla="*/ 4869880 h 6858000"/>
                <a:gd name="connsiteX46" fmla="*/ 1677359 w 8899328"/>
                <a:gd name="connsiteY46" fmla="*/ 6124701 h 6858000"/>
                <a:gd name="connsiteX47" fmla="*/ 2547624 w 8899328"/>
                <a:gd name="connsiteY47" fmla="*/ 6829930 h 6858000"/>
                <a:gd name="connsiteX48" fmla="*/ 2596857 w 8899328"/>
                <a:gd name="connsiteY48" fmla="*/ 6858000 h 6858000"/>
                <a:gd name="connsiteX49" fmla="*/ 1525198 w 8899328"/>
                <a:gd name="connsiteY49" fmla="*/ 6858000 h 6858000"/>
                <a:gd name="connsiteX50" fmla="*/ 1457823 w 8899328"/>
                <a:gd name="connsiteY50" fmla="*/ 6800585 h 6858000"/>
                <a:gd name="connsiteX51" fmla="*/ 0 w 8899328"/>
                <a:gd name="connsiteY51" fmla="*/ 3560285 h 6858000"/>
                <a:gd name="connsiteX52" fmla="*/ 1787372 w 8899328"/>
                <a:gd name="connsiteY52" fmla="*/ 524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899328" h="6858000">
                  <a:moveTo>
                    <a:pt x="6200652" y="0"/>
                  </a:moveTo>
                  <a:lnTo>
                    <a:pt x="7036991" y="0"/>
                  </a:lnTo>
                  <a:lnTo>
                    <a:pt x="7111956" y="52444"/>
                  </a:lnTo>
                  <a:cubicBezTo>
                    <a:pt x="8196995" y="850732"/>
                    <a:pt x="8899328" y="2124819"/>
                    <a:pt x="8899328" y="3560285"/>
                  </a:cubicBezTo>
                  <a:cubicBezTo>
                    <a:pt x="8899328" y="4844649"/>
                    <a:pt x="8337073" y="5999820"/>
                    <a:pt x="7441506" y="6800585"/>
                  </a:cubicBezTo>
                  <a:lnTo>
                    <a:pt x="7374130" y="6858000"/>
                  </a:lnTo>
                  <a:lnTo>
                    <a:pt x="5835221" y="6858000"/>
                  </a:lnTo>
                  <a:lnTo>
                    <a:pt x="5891385" y="6810175"/>
                  </a:lnTo>
                  <a:cubicBezTo>
                    <a:pt x="5939440" y="6767098"/>
                    <a:pt x="5986561" y="6722781"/>
                    <a:pt x="6032854" y="6677494"/>
                  </a:cubicBezTo>
                  <a:cubicBezTo>
                    <a:pt x="6079290" y="6632350"/>
                    <a:pt x="6125297" y="6586487"/>
                    <a:pt x="6170584" y="6539762"/>
                  </a:cubicBezTo>
                  <a:cubicBezTo>
                    <a:pt x="6215872" y="6493038"/>
                    <a:pt x="6260585" y="6445738"/>
                    <a:pt x="6305296" y="6398150"/>
                  </a:cubicBezTo>
                  <a:cubicBezTo>
                    <a:pt x="6394865" y="6303119"/>
                    <a:pt x="6483283" y="6206649"/>
                    <a:pt x="6572709" y="6110468"/>
                  </a:cubicBezTo>
                  <a:lnTo>
                    <a:pt x="6707707" y="5966410"/>
                  </a:lnTo>
                  <a:cubicBezTo>
                    <a:pt x="6752995" y="5918535"/>
                    <a:pt x="6798426" y="5871090"/>
                    <a:pt x="6846876" y="5823934"/>
                  </a:cubicBezTo>
                  <a:cubicBezTo>
                    <a:pt x="7037227" y="5634303"/>
                    <a:pt x="7265821" y="5478169"/>
                    <a:pt x="7497863" y="5348633"/>
                  </a:cubicBezTo>
                  <a:cubicBezTo>
                    <a:pt x="7612735" y="5282499"/>
                    <a:pt x="7726745" y="5220534"/>
                    <a:pt x="7825226" y="5147788"/>
                  </a:cubicBezTo>
                  <a:cubicBezTo>
                    <a:pt x="7924139" y="5075471"/>
                    <a:pt x="8006807" y="4992085"/>
                    <a:pt x="8071216" y="4893890"/>
                  </a:cubicBezTo>
                  <a:cubicBezTo>
                    <a:pt x="8136631" y="4796702"/>
                    <a:pt x="8185081" y="4686430"/>
                    <a:pt x="8224043" y="4570985"/>
                  </a:cubicBezTo>
                  <a:cubicBezTo>
                    <a:pt x="8263005" y="4455537"/>
                    <a:pt x="8292046" y="4334053"/>
                    <a:pt x="8315049" y="4212279"/>
                  </a:cubicBezTo>
                  <a:cubicBezTo>
                    <a:pt x="8320225" y="4181657"/>
                    <a:pt x="8326407" y="4151321"/>
                    <a:pt x="8330721" y="4120699"/>
                  </a:cubicBezTo>
                  <a:lnTo>
                    <a:pt x="8343947" y="4028973"/>
                  </a:lnTo>
                  <a:lnTo>
                    <a:pt x="8353867" y="3936961"/>
                  </a:lnTo>
                  <a:cubicBezTo>
                    <a:pt x="8357605" y="3906338"/>
                    <a:pt x="8358468" y="3875427"/>
                    <a:pt x="8361055" y="3844661"/>
                  </a:cubicBezTo>
                  <a:cubicBezTo>
                    <a:pt x="8369825" y="3721738"/>
                    <a:pt x="8369969" y="3598527"/>
                    <a:pt x="8365083" y="3475748"/>
                  </a:cubicBezTo>
                  <a:lnTo>
                    <a:pt x="8359475" y="3383736"/>
                  </a:lnTo>
                  <a:cubicBezTo>
                    <a:pt x="8357031" y="3353114"/>
                    <a:pt x="8353723" y="3322634"/>
                    <a:pt x="8350992" y="3292012"/>
                  </a:cubicBezTo>
                  <a:cubicBezTo>
                    <a:pt x="8348549" y="3261388"/>
                    <a:pt x="8343947" y="3230909"/>
                    <a:pt x="8340497" y="3200431"/>
                  </a:cubicBezTo>
                  <a:cubicBezTo>
                    <a:pt x="8337333" y="3169807"/>
                    <a:pt x="8332301" y="3139471"/>
                    <a:pt x="8327557" y="3109137"/>
                  </a:cubicBezTo>
                  <a:cubicBezTo>
                    <a:pt x="8308293" y="2987651"/>
                    <a:pt x="8283133" y="2867173"/>
                    <a:pt x="8252222" y="2747843"/>
                  </a:cubicBezTo>
                  <a:cubicBezTo>
                    <a:pt x="8188963" y="2509618"/>
                    <a:pt x="8103565" y="2276424"/>
                    <a:pt x="7998038" y="2051137"/>
                  </a:cubicBezTo>
                  <a:cubicBezTo>
                    <a:pt x="7945131" y="1938709"/>
                    <a:pt x="7887767" y="1827864"/>
                    <a:pt x="7825803" y="1719174"/>
                  </a:cubicBezTo>
                  <a:cubicBezTo>
                    <a:pt x="7764413" y="1610196"/>
                    <a:pt x="7697704" y="1503807"/>
                    <a:pt x="7627401" y="1399431"/>
                  </a:cubicBezTo>
                  <a:cubicBezTo>
                    <a:pt x="7557241" y="1295054"/>
                    <a:pt x="7482337" y="1193408"/>
                    <a:pt x="7404557" y="1093490"/>
                  </a:cubicBezTo>
                  <a:cubicBezTo>
                    <a:pt x="7326203" y="994145"/>
                    <a:pt x="7243824" y="897388"/>
                    <a:pt x="7157849" y="803362"/>
                  </a:cubicBezTo>
                  <a:cubicBezTo>
                    <a:pt x="7071731" y="709624"/>
                    <a:pt x="6982739" y="617755"/>
                    <a:pt x="6889001" y="530489"/>
                  </a:cubicBezTo>
                  <a:cubicBezTo>
                    <a:pt x="6795407" y="443077"/>
                    <a:pt x="6698076" y="359115"/>
                    <a:pt x="6597149" y="279180"/>
                  </a:cubicBezTo>
                  <a:cubicBezTo>
                    <a:pt x="6496223" y="199244"/>
                    <a:pt x="6391846" y="122902"/>
                    <a:pt x="6283731" y="51736"/>
                  </a:cubicBezTo>
                  <a:close/>
                  <a:moveTo>
                    <a:pt x="1862338" y="0"/>
                  </a:moveTo>
                  <a:lnTo>
                    <a:pt x="2555184" y="0"/>
                  </a:lnTo>
                  <a:lnTo>
                    <a:pt x="2420890" y="86030"/>
                  </a:lnTo>
                  <a:cubicBezTo>
                    <a:pt x="2154693" y="266478"/>
                    <a:pt x="1913733" y="479863"/>
                    <a:pt x="1703381" y="715375"/>
                  </a:cubicBezTo>
                  <a:cubicBezTo>
                    <a:pt x="1365810" y="1092339"/>
                    <a:pt x="1104149" y="1525660"/>
                    <a:pt x="923719" y="1986010"/>
                  </a:cubicBezTo>
                  <a:cubicBezTo>
                    <a:pt x="833720" y="2216041"/>
                    <a:pt x="763129" y="2453260"/>
                    <a:pt x="717122" y="2694936"/>
                  </a:cubicBezTo>
                  <a:cubicBezTo>
                    <a:pt x="671259" y="2936614"/>
                    <a:pt x="647538" y="3182027"/>
                    <a:pt x="646244" y="3427730"/>
                  </a:cubicBezTo>
                  <a:cubicBezTo>
                    <a:pt x="644376" y="3673432"/>
                    <a:pt x="665077" y="3918845"/>
                    <a:pt x="707346" y="4160522"/>
                  </a:cubicBezTo>
                  <a:cubicBezTo>
                    <a:pt x="749183" y="4402342"/>
                    <a:pt x="816035" y="4639849"/>
                    <a:pt x="902872" y="4869880"/>
                  </a:cubicBezTo>
                  <a:cubicBezTo>
                    <a:pt x="1077984" y="5329367"/>
                    <a:pt x="1339500" y="5759239"/>
                    <a:pt x="1677359" y="6124701"/>
                  </a:cubicBezTo>
                  <a:cubicBezTo>
                    <a:pt x="1930752" y="6398797"/>
                    <a:pt x="2225066" y="6636097"/>
                    <a:pt x="2547624" y="6829930"/>
                  </a:cubicBezTo>
                  <a:lnTo>
                    <a:pt x="2596857" y="6858000"/>
                  </a:lnTo>
                  <a:lnTo>
                    <a:pt x="1525198" y="6858000"/>
                  </a:lnTo>
                  <a:lnTo>
                    <a:pt x="1457823" y="6800585"/>
                  </a:lnTo>
                  <a:cubicBezTo>
                    <a:pt x="562255" y="5999820"/>
                    <a:pt x="0" y="4844649"/>
                    <a:pt x="0" y="3560285"/>
                  </a:cubicBezTo>
                  <a:cubicBezTo>
                    <a:pt x="0" y="2124819"/>
                    <a:pt x="702333" y="850732"/>
                    <a:pt x="1787372" y="5244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03" name="Freeform: Shape 102">
              <a:extLst>
                <a:ext uri="{FF2B5EF4-FFF2-40B4-BE49-F238E27FC236}">
                  <a16:creationId xmlns:a16="http://schemas.microsoft.com/office/drawing/2014/main" id="{100AB910-B0C2-495C-AFD9-34F51C9D45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810"/>
              <a:ext cx="12192000" cy="6858000"/>
            </a:xfrm>
            <a:custGeom>
              <a:avLst/>
              <a:gdLst>
                <a:gd name="connsiteX0" fmla="*/ 8201697 w 12192000"/>
                <a:gd name="connsiteY0" fmla="*/ 0 h 6858001"/>
                <a:gd name="connsiteX1" fmla="*/ 12192000 w 12192000"/>
                <a:gd name="connsiteY1" fmla="*/ 0 h 6858001"/>
                <a:gd name="connsiteX2" fmla="*/ 12192000 w 12192000"/>
                <a:gd name="connsiteY2" fmla="*/ 6858001 h 6858001"/>
                <a:gd name="connsiteX3" fmla="*/ 8460487 w 12192000"/>
                <a:gd name="connsiteY3" fmla="*/ 6858001 h 6858001"/>
                <a:gd name="connsiteX4" fmla="*/ 8553921 w 12192000"/>
                <a:gd name="connsiteY4" fmla="*/ 6784577 h 6858001"/>
                <a:gd name="connsiteX5" fmla="*/ 10092281 w 12192000"/>
                <a:gd name="connsiteY5" fmla="*/ 3522553 h 6858001"/>
                <a:gd name="connsiteX6" fmla="*/ 8228486 w 12192000"/>
                <a:gd name="connsiteY6" fmla="*/ 17174 h 6858001"/>
                <a:gd name="connsiteX7" fmla="*/ 0 w 12192000"/>
                <a:gd name="connsiteY7" fmla="*/ 0 h 6858001"/>
                <a:gd name="connsiteX8" fmla="*/ 3528179 w 12192000"/>
                <a:gd name="connsiteY8" fmla="*/ 0 h 6858001"/>
                <a:gd name="connsiteX9" fmla="*/ 3501391 w 12192000"/>
                <a:gd name="connsiteY9" fmla="*/ 17174 h 6858001"/>
                <a:gd name="connsiteX10" fmla="*/ 1637595 w 12192000"/>
                <a:gd name="connsiteY10" fmla="*/ 3522553 h 6858001"/>
                <a:gd name="connsiteX11" fmla="*/ 3175956 w 12192000"/>
                <a:gd name="connsiteY11" fmla="*/ 6784577 h 6858001"/>
                <a:gd name="connsiteX12" fmla="*/ 3269390 w 12192000"/>
                <a:gd name="connsiteY12" fmla="*/ 6858001 h 6858001"/>
                <a:gd name="connsiteX13" fmla="*/ 0 w 12192000"/>
                <a:gd name="connsiteY13"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8001">
                  <a:moveTo>
                    <a:pt x="8201697" y="0"/>
                  </a:moveTo>
                  <a:lnTo>
                    <a:pt x="12192000" y="0"/>
                  </a:lnTo>
                  <a:lnTo>
                    <a:pt x="12192000" y="6858001"/>
                  </a:lnTo>
                  <a:lnTo>
                    <a:pt x="8460487" y="6858001"/>
                  </a:lnTo>
                  <a:lnTo>
                    <a:pt x="8553921" y="6784577"/>
                  </a:lnTo>
                  <a:cubicBezTo>
                    <a:pt x="9493436" y="6009220"/>
                    <a:pt x="10092281" y="4835820"/>
                    <a:pt x="10092281" y="3522553"/>
                  </a:cubicBezTo>
                  <a:cubicBezTo>
                    <a:pt x="10092281" y="2063368"/>
                    <a:pt x="9352966" y="776858"/>
                    <a:pt x="8228486" y="17174"/>
                  </a:cubicBezTo>
                  <a:close/>
                  <a:moveTo>
                    <a:pt x="0" y="0"/>
                  </a:moveTo>
                  <a:lnTo>
                    <a:pt x="3528179" y="0"/>
                  </a:lnTo>
                  <a:lnTo>
                    <a:pt x="3501391" y="17174"/>
                  </a:lnTo>
                  <a:cubicBezTo>
                    <a:pt x="2376910" y="776858"/>
                    <a:pt x="1637595" y="2063368"/>
                    <a:pt x="1637595" y="3522553"/>
                  </a:cubicBezTo>
                  <a:cubicBezTo>
                    <a:pt x="1637595" y="4835820"/>
                    <a:pt x="2236440" y="6009220"/>
                    <a:pt x="3175956" y="6784577"/>
                  </a:cubicBezTo>
                  <a:lnTo>
                    <a:pt x="3269390" y="6858001"/>
                  </a:lnTo>
                  <a:lnTo>
                    <a:pt x="0" y="68580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extBox 9">
            <a:extLst>
              <a:ext uri="{FF2B5EF4-FFF2-40B4-BE49-F238E27FC236}">
                <a16:creationId xmlns:a16="http://schemas.microsoft.com/office/drawing/2014/main" id="{F56BAD67-4D4F-C4D7-34CF-EDB7E186C060}"/>
              </a:ext>
            </a:extLst>
          </p:cNvPr>
          <p:cNvSpPr txBox="1"/>
          <p:nvPr/>
        </p:nvSpPr>
        <p:spPr>
          <a:xfrm>
            <a:off x="857097" y="819150"/>
            <a:ext cx="10477499" cy="2123658"/>
          </a:xfrm>
          <a:prstGeom prst="rect">
            <a:avLst/>
          </a:prstGeom>
          <a:noFill/>
        </p:spPr>
        <p:txBody>
          <a:bodyPr wrap="square" rtlCol="0">
            <a:spAutoFit/>
          </a:bodyPr>
          <a:lstStyle/>
          <a:p>
            <a:pPr algn="just"/>
            <a:r>
              <a:rPr lang="en-US" sz="2200" b="1" dirty="0">
                <a:solidFill>
                  <a:srgbClr val="002060"/>
                </a:solidFill>
                <a:latin typeface="Noteworthy Light" panose="02000400000000000000" pitchFamily="2" charset="77"/>
                <a:ea typeface="Noteworthy Light" panose="02000400000000000000" pitchFamily="2" charset="77"/>
              </a:rPr>
              <a:t>Histogram</a:t>
            </a:r>
            <a:r>
              <a:rPr lang="en-US" sz="2200" dirty="0">
                <a:solidFill>
                  <a:srgbClr val="002060"/>
                </a:solidFill>
                <a:latin typeface="Noteworthy Light" panose="02000400000000000000" pitchFamily="2" charset="77"/>
                <a:ea typeface="Noteworthy Light" panose="02000400000000000000" pitchFamily="2" charset="77"/>
              </a:rPr>
              <a:t> :  This provides a visual representation of death rates in England and Wales for the years 2021 and 2022, by grouping the data into intervals such as months which facilitates easy comparison between the two years. By utilizing the legend to explain the year, highest and the lowest death rates ensuring the clarity and understanding. Histogram is particularly effective for showcasing the frequency of occurrences in different ranges, highlighting any notable shifts or trends.</a:t>
            </a:r>
          </a:p>
        </p:txBody>
      </p:sp>
      <p:pic>
        <p:nvPicPr>
          <p:cNvPr id="14" name="Graphic 13" descr="Bar chart outline">
            <a:extLst>
              <a:ext uri="{FF2B5EF4-FFF2-40B4-BE49-F238E27FC236}">
                <a16:creationId xmlns:a16="http://schemas.microsoft.com/office/drawing/2014/main" id="{8A06A022-065C-23A2-8584-1643E83545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976" y="4715769"/>
            <a:ext cx="2172710" cy="2172710"/>
          </a:xfrm>
          <a:prstGeom prst="rect">
            <a:avLst/>
          </a:prstGeom>
        </p:spPr>
      </p:pic>
    </p:spTree>
    <p:extLst>
      <p:ext uri="{BB962C8B-B14F-4D97-AF65-F5344CB8AC3E}">
        <p14:creationId xmlns:p14="http://schemas.microsoft.com/office/powerpoint/2010/main" val="17283627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6680F1D3-7650-4307-A001-0163AD371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 on document with pen">
            <a:extLst>
              <a:ext uri="{FF2B5EF4-FFF2-40B4-BE49-F238E27FC236}">
                <a16:creationId xmlns:a16="http://schemas.microsoft.com/office/drawing/2014/main" id="{A89F25D8-BEC7-2923-8E00-330E5F9EECF5}"/>
              </a:ext>
            </a:extLst>
          </p:cNvPr>
          <p:cNvPicPr>
            <a:picLocks noChangeAspect="1"/>
          </p:cNvPicPr>
          <p:nvPr/>
        </p:nvPicPr>
        <p:blipFill rotWithShape="1">
          <a:blip r:embed="rId2"/>
          <a:srcRect l="1362" r="2" b="2"/>
          <a:stretch/>
        </p:blipFill>
        <p:spPr>
          <a:xfrm>
            <a:off x="3390900" y="0"/>
            <a:ext cx="8801100" cy="5955873"/>
          </a:xfrm>
          <a:custGeom>
            <a:avLst/>
            <a:gdLst/>
            <a:ahLst/>
            <a:cxnLst/>
            <a:rect l="l" t="t" r="r" b="b"/>
            <a:pathLst>
              <a:path w="8678780" h="5873097">
                <a:moveTo>
                  <a:pt x="1379513" y="25"/>
                </a:moveTo>
                <a:cubicBezTo>
                  <a:pt x="1399326" y="458"/>
                  <a:pt x="1419819" y="6516"/>
                  <a:pt x="1438386" y="8439"/>
                </a:cubicBezTo>
                <a:cubicBezTo>
                  <a:pt x="1848256" y="51517"/>
                  <a:pt x="2258124" y="98056"/>
                  <a:pt x="2668443" y="139209"/>
                </a:cubicBezTo>
                <a:cubicBezTo>
                  <a:pt x="3052045" y="177671"/>
                  <a:pt x="3438361" y="186516"/>
                  <a:pt x="3823773" y="206516"/>
                </a:cubicBezTo>
                <a:cubicBezTo>
                  <a:pt x="4290252" y="230748"/>
                  <a:pt x="4755825" y="264980"/>
                  <a:pt x="5219588" y="318825"/>
                </a:cubicBezTo>
                <a:cubicBezTo>
                  <a:pt x="5541595" y="356518"/>
                  <a:pt x="5866772" y="382670"/>
                  <a:pt x="6193307" y="352672"/>
                </a:cubicBezTo>
                <a:cubicBezTo>
                  <a:pt x="6209610" y="351131"/>
                  <a:pt x="6228180" y="346134"/>
                  <a:pt x="6241767" y="351131"/>
                </a:cubicBezTo>
                <a:cubicBezTo>
                  <a:pt x="6400280" y="407287"/>
                  <a:pt x="6573284" y="366901"/>
                  <a:pt x="6737683" y="402287"/>
                </a:cubicBezTo>
                <a:cubicBezTo>
                  <a:pt x="6695564" y="538826"/>
                  <a:pt x="6514862" y="527670"/>
                  <a:pt x="6412962" y="622288"/>
                </a:cubicBezTo>
                <a:cubicBezTo>
                  <a:pt x="6579172" y="659979"/>
                  <a:pt x="6728627" y="698057"/>
                  <a:pt x="6880346" y="726518"/>
                </a:cubicBezTo>
                <a:cubicBezTo>
                  <a:pt x="7041122" y="756519"/>
                  <a:pt x="7177442" y="837673"/>
                  <a:pt x="7334594" y="873826"/>
                </a:cubicBezTo>
                <a:cubicBezTo>
                  <a:pt x="7368112" y="881518"/>
                  <a:pt x="7408419" y="908442"/>
                  <a:pt x="7420192" y="934596"/>
                </a:cubicBezTo>
                <a:cubicBezTo>
                  <a:pt x="7458235" y="1019211"/>
                  <a:pt x="8217735" y="1256521"/>
                  <a:pt x="8128063" y="1331904"/>
                </a:cubicBezTo>
                <a:cubicBezTo>
                  <a:pt x="8090926" y="1363059"/>
                  <a:pt x="8042918" y="1385367"/>
                  <a:pt x="7992648" y="1416136"/>
                </a:cubicBezTo>
                <a:cubicBezTo>
                  <a:pt x="8068283" y="1474214"/>
                  <a:pt x="8153426" y="1499598"/>
                  <a:pt x="8244004" y="1516906"/>
                </a:cubicBezTo>
                <a:cubicBezTo>
                  <a:pt x="8271178" y="1522290"/>
                  <a:pt x="8297900" y="1533059"/>
                  <a:pt x="8300615" y="1559214"/>
                </a:cubicBezTo>
                <a:cubicBezTo>
                  <a:pt x="8303332" y="1586521"/>
                  <a:pt x="8275706" y="1597289"/>
                  <a:pt x="8252610" y="1609983"/>
                </a:cubicBezTo>
                <a:cubicBezTo>
                  <a:pt x="8220454" y="1627674"/>
                  <a:pt x="8189205" y="1643059"/>
                  <a:pt x="8148444" y="1645368"/>
                </a:cubicBezTo>
                <a:cubicBezTo>
                  <a:pt x="8081415" y="1648828"/>
                  <a:pt x="8049262" y="1698059"/>
                  <a:pt x="8010314" y="1734983"/>
                </a:cubicBezTo>
                <a:cubicBezTo>
                  <a:pt x="7988574" y="1755753"/>
                  <a:pt x="7977704" y="1797675"/>
                  <a:pt x="8015746" y="1804984"/>
                </a:cubicBezTo>
                <a:cubicBezTo>
                  <a:pt x="8107232" y="1822675"/>
                  <a:pt x="8099984" y="1873831"/>
                  <a:pt x="8097722" y="1931908"/>
                </a:cubicBezTo>
                <a:cubicBezTo>
                  <a:pt x="8094550" y="2003830"/>
                  <a:pt x="8040654" y="2036908"/>
                  <a:pt x="7974534" y="2064601"/>
                </a:cubicBezTo>
                <a:cubicBezTo>
                  <a:pt x="7951888" y="2074215"/>
                  <a:pt x="7919734" y="2073829"/>
                  <a:pt x="7911128" y="2103831"/>
                </a:cubicBezTo>
                <a:cubicBezTo>
                  <a:pt x="7948266" y="2132293"/>
                  <a:pt x="7993555" y="2109215"/>
                  <a:pt x="8033411" y="2117292"/>
                </a:cubicBezTo>
                <a:cubicBezTo>
                  <a:pt x="8066471" y="2123831"/>
                  <a:pt x="8121271" y="2120370"/>
                  <a:pt x="8075982" y="2172677"/>
                </a:cubicBezTo>
                <a:cubicBezTo>
                  <a:pt x="8062847" y="2187676"/>
                  <a:pt x="8078246" y="2199215"/>
                  <a:pt x="8095004" y="2200369"/>
                </a:cubicBezTo>
                <a:cubicBezTo>
                  <a:pt x="8229060" y="2212293"/>
                  <a:pt x="8167466" y="2318063"/>
                  <a:pt x="8210492" y="2373833"/>
                </a:cubicBezTo>
                <a:cubicBezTo>
                  <a:pt x="8222264" y="2389215"/>
                  <a:pt x="8209584" y="2415754"/>
                  <a:pt x="8191016" y="2422293"/>
                </a:cubicBezTo>
                <a:cubicBezTo>
                  <a:pt x="8072357" y="2465372"/>
                  <a:pt x="8056054" y="2568063"/>
                  <a:pt x="7998536" y="2656525"/>
                </a:cubicBezTo>
                <a:cubicBezTo>
                  <a:pt x="8061036" y="2691525"/>
                  <a:pt x="8135764" y="2699217"/>
                  <a:pt x="8203244" y="2721909"/>
                </a:cubicBezTo>
                <a:cubicBezTo>
                  <a:pt x="8273442" y="2745756"/>
                  <a:pt x="8273442" y="2763447"/>
                  <a:pt x="8215472" y="2832678"/>
                </a:cubicBezTo>
                <a:cubicBezTo>
                  <a:pt x="8366284" y="2847680"/>
                  <a:pt x="8366284" y="2847680"/>
                  <a:pt x="8319638" y="2956526"/>
                </a:cubicBezTo>
                <a:cubicBezTo>
                  <a:pt x="8445996" y="2966525"/>
                  <a:pt x="8529327" y="3018064"/>
                  <a:pt x="8548800" y="3130757"/>
                </a:cubicBezTo>
                <a:cubicBezTo>
                  <a:pt x="8558311" y="3185372"/>
                  <a:pt x="8615377" y="3211141"/>
                  <a:pt x="8678780" y="3247679"/>
                </a:cubicBezTo>
                <a:cubicBezTo>
                  <a:pt x="8599978" y="3283066"/>
                  <a:pt x="8546537" y="3356911"/>
                  <a:pt x="8454599" y="3278833"/>
                </a:cubicBezTo>
                <a:cubicBezTo>
                  <a:pt x="8421087" y="3250373"/>
                  <a:pt x="8424254" y="3286526"/>
                  <a:pt x="8419728" y="3296911"/>
                </a:cubicBezTo>
                <a:cubicBezTo>
                  <a:pt x="8408859" y="3322295"/>
                  <a:pt x="8431501" y="3339218"/>
                  <a:pt x="8446448" y="3358448"/>
                </a:cubicBezTo>
                <a:cubicBezTo>
                  <a:pt x="8460939" y="3377681"/>
                  <a:pt x="8478149" y="3398064"/>
                  <a:pt x="8482226" y="3419605"/>
                </a:cubicBezTo>
                <a:cubicBezTo>
                  <a:pt x="8484942" y="3434604"/>
                  <a:pt x="8471809" y="3456526"/>
                  <a:pt x="8457318" y="3467682"/>
                </a:cubicBezTo>
                <a:cubicBezTo>
                  <a:pt x="8381232" y="3526527"/>
                  <a:pt x="8426520" y="3658836"/>
                  <a:pt x="8282501" y="3675759"/>
                </a:cubicBezTo>
                <a:cubicBezTo>
                  <a:pt x="8217735" y="3683450"/>
                  <a:pt x="8186486" y="3731913"/>
                  <a:pt x="8138932" y="3758451"/>
                </a:cubicBezTo>
                <a:cubicBezTo>
                  <a:pt x="7973628" y="3851144"/>
                  <a:pt x="7863120" y="3970376"/>
                  <a:pt x="7811946" y="4134221"/>
                </a:cubicBezTo>
                <a:cubicBezTo>
                  <a:pt x="7797906" y="4179605"/>
                  <a:pt x="7744010" y="4216145"/>
                  <a:pt x="7709139" y="4256145"/>
                </a:cubicBezTo>
                <a:cubicBezTo>
                  <a:pt x="7725896" y="4285376"/>
                  <a:pt x="7817379" y="4222298"/>
                  <a:pt x="7785224" y="4299221"/>
                </a:cubicBezTo>
                <a:cubicBezTo>
                  <a:pt x="7760768" y="4356915"/>
                  <a:pt x="7698269" y="4392684"/>
                  <a:pt x="7639392" y="4426916"/>
                </a:cubicBezTo>
                <a:cubicBezTo>
                  <a:pt x="7572364" y="4465762"/>
                  <a:pt x="7498091" y="4496914"/>
                  <a:pt x="7467746" y="4568838"/>
                </a:cubicBezTo>
                <a:cubicBezTo>
                  <a:pt x="7461405" y="4584223"/>
                  <a:pt x="7441025" y="4600376"/>
                  <a:pt x="7422910" y="4606531"/>
                </a:cubicBezTo>
                <a:cubicBezTo>
                  <a:pt x="6478176" y="5872304"/>
                  <a:pt x="4152572" y="5880765"/>
                  <a:pt x="3884462" y="5871919"/>
                </a:cubicBezTo>
                <a:cubicBezTo>
                  <a:pt x="3559738" y="5860765"/>
                  <a:pt x="3252674" y="5782688"/>
                  <a:pt x="2951503" y="5685381"/>
                </a:cubicBezTo>
                <a:cubicBezTo>
                  <a:pt x="2824239" y="5644226"/>
                  <a:pt x="2706035" y="5585765"/>
                  <a:pt x="2582393" y="5540381"/>
                </a:cubicBezTo>
                <a:cubicBezTo>
                  <a:pt x="2411654" y="5477686"/>
                  <a:pt x="2279862" y="5358071"/>
                  <a:pt x="2109575" y="5307686"/>
                </a:cubicBezTo>
                <a:cubicBezTo>
                  <a:pt x="1934305" y="5255763"/>
                  <a:pt x="1784398" y="5160762"/>
                  <a:pt x="1604145" y="5120379"/>
                </a:cubicBezTo>
                <a:cubicBezTo>
                  <a:pt x="1509040" y="5098840"/>
                  <a:pt x="1417102" y="5059994"/>
                  <a:pt x="1432046" y="4948840"/>
                </a:cubicBezTo>
                <a:cubicBezTo>
                  <a:pt x="1436123" y="4917301"/>
                  <a:pt x="1411214" y="4891532"/>
                  <a:pt x="1371813" y="4900763"/>
                </a:cubicBezTo>
                <a:cubicBezTo>
                  <a:pt x="1296633" y="4918071"/>
                  <a:pt x="1262665" y="4872300"/>
                  <a:pt x="1220998" y="4838069"/>
                </a:cubicBezTo>
                <a:cubicBezTo>
                  <a:pt x="1146725" y="4777302"/>
                  <a:pt x="1076074" y="4712685"/>
                  <a:pt x="957869" y="4702684"/>
                </a:cubicBezTo>
                <a:cubicBezTo>
                  <a:pt x="980512" y="4654991"/>
                  <a:pt x="1019009" y="4661916"/>
                  <a:pt x="1054336" y="4671915"/>
                </a:cubicBezTo>
                <a:cubicBezTo>
                  <a:pt x="1147177" y="4698070"/>
                  <a:pt x="1239115" y="4727684"/>
                  <a:pt x="1331957" y="4753839"/>
                </a:cubicBezTo>
                <a:cubicBezTo>
                  <a:pt x="1392645" y="4770763"/>
                  <a:pt x="1452881" y="4794609"/>
                  <a:pt x="1533949" y="4775761"/>
                </a:cubicBezTo>
                <a:cubicBezTo>
                  <a:pt x="1464202" y="4679607"/>
                  <a:pt x="1345545" y="4662300"/>
                  <a:pt x="1249533" y="4632685"/>
                </a:cubicBezTo>
                <a:cubicBezTo>
                  <a:pt x="1129515" y="4595378"/>
                  <a:pt x="1058865" y="4524991"/>
                  <a:pt x="974172" y="4446530"/>
                </a:cubicBezTo>
                <a:cubicBezTo>
                  <a:pt x="1062487" y="4427683"/>
                  <a:pt x="1117287" y="4485377"/>
                  <a:pt x="1186579" y="4482299"/>
                </a:cubicBezTo>
                <a:cubicBezTo>
                  <a:pt x="1190203" y="4472300"/>
                  <a:pt x="1196544" y="4457684"/>
                  <a:pt x="1195637" y="4457299"/>
                </a:cubicBezTo>
                <a:cubicBezTo>
                  <a:pt x="1082415" y="4414222"/>
                  <a:pt x="1029426" y="4333453"/>
                  <a:pt x="1011761" y="4235759"/>
                </a:cubicBezTo>
                <a:cubicBezTo>
                  <a:pt x="1002706" y="4185376"/>
                  <a:pt x="961492" y="4169607"/>
                  <a:pt x="920731" y="4146528"/>
                </a:cubicBezTo>
                <a:cubicBezTo>
                  <a:pt x="778522" y="4064606"/>
                  <a:pt x="628163" y="3990375"/>
                  <a:pt x="511316" y="3877683"/>
                </a:cubicBezTo>
                <a:cubicBezTo>
                  <a:pt x="646279" y="3892682"/>
                  <a:pt x="754521" y="3966143"/>
                  <a:pt x="899898" y="3997682"/>
                </a:cubicBezTo>
                <a:cubicBezTo>
                  <a:pt x="784411" y="3873836"/>
                  <a:pt x="634956" y="3811144"/>
                  <a:pt x="498636" y="3736143"/>
                </a:cubicBezTo>
                <a:cubicBezTo>
                  <a:pt x="436588" y="3701912"/>
                  <a:pt x="379073" y="3658065"/>
                  <a:pt x="303890" y="3639604"/>
                </a:cubicBezTo>
                <a:cubicBezTo>
                  <a:pt x="277170" y="3633065"/>
                  <a:pt x="233240" y="3619219"/>
                  <a:pt x="254527" y="3582680"/>
                </a:cubicBezTo>
                <a:cubicBezTo>
                  <a:pt x="272641" y="3552297"/>
                  <a:pt x="308419" y="3561526"/>
                  <a:pt x="341028" y="3570373"/>
                </a:cubicBezTo>
                <a:cubicBezTo>
                  <a:pt x="419378" y="3592297"/>
                  <a:pt x="500446" y="3592682"/>
                  <a:pt x="606424" y="3592297"/>
                </a:cubicBezTo>
                <a:cubicBezTo>
                  <a:pt x="517657" y="3491912"/>
                  <a:pt x="355067" y="3521913"/>
                  <a:pt x="278984" y="3416526"/>
                </a:cubicBezTo>
                <a:cubicBezTo>
                  <a:pt x="374088" y="3398064"/>
                  <a:pt x="447458" y="3436142"/>
                  <a:pt x="524452" y="3443448"/>
                </a:cubicBezTo>
                <a:cubicBezTo>
                  <a:pt x="594195" y="3449987"/>
                  <a:pt x="611405" y="3432296"/>
                  <a:pt x="595102" y="3374218"/>
                </a:cubicBezTo>
                <a:cubicBezTo>
                  <a:pt x="569741" y="3283833"/>
                  <a:pt x="607782" y="3237678"/>
                  <a:pt x="709231" y="3262295"/>
                </a:cubicBezTo>
                <a:cubicBezTo>
                  <a:pt x="803432" y="3285372"/>
                  <a:pt x="813394" y="3251526"/>
                  <a:pt x="788033" y="3199987"/>
                </a:cubicBezTo>
                <a:cubicBezTo>
                  <a:pt x="751802" y="3124988"/>
                  <a:pt x="793015" y="3066910"/>
                  <a:pt x="821094" y="3003833"/>
                </a:cubicBezTo>
                <a:cubicBezTo>
                  <a:pt x="864120" y="2907680"/>
                  <a:pt x="846003" y="2860755"/>
                  <a:pt x="753161" y="2789218"/>
                </a:cubicBezTo>
                <a:cubicBezTo>
                  <a:pt x="701080" y="2749216"/>
                  <a:pt x="644921" y="2715371"/>
                  <a:pt x="569285" y="2680756"/>
                </a:cubicBezTo>
                <a:cubicBezTo>
                  <a:pt x="743651" y="2661909"/>
                  <a:pt x="560683" y="2598448"/>
                  <a:pt x="622275" y="2558832"/>
                </a:cubicBezTo>
                <a:cubicBezTo>
                  <a:pt x="745462" y="2542678"/>
                  <a:pt x="846003" y="2668833"/>
                  <a:pt x="1013576" y="2632679"/>
                </a:cubicBezTo>
                <a:cubicBezTo>
                  <a:pt x="806602" y="2523446"/>
                  <a:pt x="577892" y="2487677"/>
                  <a:pt x="427984" y="2342293"/>
                </a:cubicBezTo>
                <a:cubicBezTo>
                  <a:pt x="462405" y="2309216"/>
                  <a:pt x="496823" y="2339985"/>
                  <a:pt x="526263" y="2327678"/>
                </a:cubicBezTo>
                <a:cubicBezTo>
                  <a:pt x="525356" y="2319985"/>
                  <a:pt x="527622" y="2308446"/>
                  <a:pt x="522186" y="2304986"/>
                </a:cubicBezTo>
                <a:cubicBezTo>
                  <a:pt x="410323" y="2225754"/>
                  <a:pt x="408509" y="2223831"/>
                  <a:pt x="528526" y="2165368"/>
                </a:cubicBezTo>
                <a:cubicBezTo>
                  <a:pt x="570645" y="2144984"/>
                  <a:pt x="567023" y="2126906"/>
                  <a:pt x="544832" y="2101138"/>
                </a:cubicBezTo>
                <a:cubicBezTo>
                  <a:pt x="528978" y="2083061"/>
                  <a:pt x="509957" y="2066906"/>
                  <a:pt x="519016" y="2027291"/>
                </a:cubicBezTo>
                <a:cubicBezTo>
                  <a:pt x="584685" y="2078062"/>
                  <a:pt x="902162" y="2061522"/>
                  <a:pt x="958321" y="2056137"/>
                </a:cubicBezTo>
                <a:cubicBezTo>
                  <a:pt x="1021272" y="2050369"/>
                  <a:pt x="1083319" y="2025753"/>
                  <a:pt x="1149440" y="2039214"/>
                </a:cubicBezTo>
                <a:cubicBezTo>
                  <a:pt x="1202430" y="2049985"/>
                  <a:pt x="1447897" y="2154215"/>
                  <a:pt x="1482772" y="2034599"/>
                </a:cubicBezTo>
                <a:cubicBezTo>
                  <a:pt x="1484583" y="2028831"/>
                  <a:pt x="1583765" y="2042293"/>
                  <a:pt x="1637208" y="2048831"/>
                </a:cubicBezTo>
                <a:cubicBezTo>
                  <a:pt x="1684309" y="2054216"/>
                  <a:pt x="1737297" y="2078062"/>
                  <a:pt x="1768999" y="2030369"/>
                </a:cubicBezTo>
                <a:cubicBezTo>
                  <a:pt x="1787568" y="2002293"/>
                  <a:pt x="1711030" y="1948062"/>
                  <a:pt x="1642642" y="1943445"/>
                </a:cubicBezTo>
                <a:cubicBezTo>
                  <a:pt x="1583312" y="1939214"/>
                  <a:pt x="1521266" y="1933060"/>
                  <a:pt x="1464655" y="1944599"/>
                </a:cubicBezTo>
                <a:cubicBezTo>
                  <a:pt x="1394911" y="1958446"/>
                  <a:pt x="1357322" y="1936138"/>
                  <a:pt x="1337846" y="1888061"/>
                </a:cubicBezTo>
                <a:cubicBezTo>
                  <a:pt x="1316106" y="1834985"/>
                  <a:pt x="1274439" y="1810368"/>
                  <a:pt x="1216924" y="1785752"/>
                </a:cubicBezTo>
                <a:cubicBezTo>
                  <a:pt x="1077431" y="1726138"/>
                  <a:pt x="943377" y="1657291"/>
                  <a:pt x="790299" y="1622676"/>
                </a:cubicBezTo>
                <a:cubicBezTo>
                  <a:pt x="759953" y="1615751"/>
                  <a:pt x="726441" y="1606521"/>
                  <a:pt x="712401" y="1560751"/>
                </a:cubicBezTo>
                <a:cubicBezTo>
                  <a:pt x="1126798" y="1629213"/>
                  <a:pt x="1504511" y="1807676"/>
                  <a:pt x="1932039" y="1797291"/>
                </a:cubicBezTo>
                <a:cubicBezTo>
                  <a:pt x="1815195" y="1740752"/>
                  <a:pt x="1679780" y="1737675"/>
                  <a:pt x="1555234" y="1698059"/>
                </a:cubicBezTo>
                <a:cubicBezTo>
                  <a:pt x="1643549" y="1668444"/>
                  <a:pt x="1726428" y="1699213"/>
                  <a:pt x="1810212" y="1716137"/>
                </a:cubicBezTo>
                <a:cubicBezTo>
                  <a:pt x="1880410" y="1729982"/>
                  <a:pt x="1943817" y="1732290"/>
                  <a:pt x="1951515" y="1649598"/>
                </a:cubicBezTo>
                <a:cubicBezTo>
                  <a:pt x="1948798" y="1644214"/>
                  <a:pt x="1949249" y="1637291"/>
                  <a:pt x="1949704" y="1630753"/>
                </a:cubicBezTo>
                <a:cubicBezTo>
                  <a:pt x="1926152" y="1596522"/>
                  <a:pt x="1889468" y="1578830"/>
                  <a:pt x="1845990" y="1568828"/>
                </a:cubicBezTo>
                <a:cubicBezTo>
                  <a:pt x="1819722" y="1562674"/>
                  <a:pt x="1784851" y="1553443"/>
                  <a:pt x="1785302" y="1528829"/>
                </a:cubicBezTo>
                <a:cubicBezTo>
                  <a:pt x="1786662" y="1437674"/>
                  <a:pt x="1702878" y="1411136"/>
                  <a:pt x="1619092" y="1384597"/>
                </a:cubicBezTo>
                <a:cubicBezTo>
                  <a:pt x="1665740" y="1339213"/>
                  <a:pt x="1702423" y="1372674"/>
                  <a:pt x="1737750" y="1369214"/>
                </a:cubicBezTo>
                <a:cubicBezTo>
                  <a:pt x="1760848" y="1366906"/>
                  <a:pt x="1781679" y="1362675"/>
                  <a:pt x="1781679" y="1339213"/>
                </a:cubicBezTo>
                <a:cubicBezTo>
                  <a:pt x="1782132" y="1319597"/>
                  <a:pt x="1771262" y="1297288"/>
                  <a:pt x="1748620" y="1296905"/>
                </a:cubicBezTo>
                <a:cubicBezTo>
                  <a:pt x="1606863" y="1293442"/>
                  <a:pt x="1528513" y="1167288"/>
                  <a:pt x="1381324" y="1166904"/>
                </a:cubicBezTo>
                <a:cubicBezTo>
                  <a:pt x="1293462" y="1166904"/>
                  <a:pt x="1427065" y="1095751"/>
                  <a:pt x="1352792" y="1066135"/>
                </a:cubicBezTo>
                <a:cubicBezTo>
                  <a:pt x="1336486" y="1059596"/>
                  <a:pt x="1395363" y="1049597"/>
                  <a:pt x="1421631" y="1051135"/>
                </a:cubicBezTo>
                <a:cubicBezTo>
                  <a:pt x="1447445" y="1052673"/>
                  <a:pt x="1470543" y="1071519"/>
                  <a:pt x="1501793" y="1058058"/>
                </a:cubicBezTo>
                <a:cubicBezTo>
                  <a:pt x="1519003" y="1009981"/>
                  <a:pt x="1474621" y="992289"/>
                  <a:pt x="1437935" y="978826"/>
                </a:cubicBezTo>
                <a:cubicBezTo>
                  <a:pt x="1353244" y="947673"/>
                  <a:pt x="1270817" y="909981"/>
                  <a:pt x="1177975" y="898826"/>
                </a:cubicBezTo>
                <a:cubicBezTo>
                  <a:pt x="1144915" y="894980"/>
                  <a:pt x="1225528" y="843440"/>
                  <a:pt x="1241378" y="825366"/>
                </a:cubicBezTo>
                <a:cubicBezTo>
                  <a:pt x="867743" y="635366"/>
                  <a:pt x="418474" y="644980"/>
                  <a:pt x="0" y="491517"/>
                </a:cubicBezTo>
                <a:cubicBezTo>
                  <a:pt x="92391" y="461518"/>
                  <a:pt x="160326" y="483440"/>
                  <a:pt x="223277" y="488057"/>
                </a:cubicBezTo>
                <a:cubicBezTo>
                  <a:pt x="380429" y="499594"/>
                  <a:pt x="535773" y="523440"/>
                  <a:pt x="692473" y="537671"/>
                </a:cubicBezTo>
                <a:cubicBezTo>
                  <a:pt x="769465" y="544594"/>
                  <a:pt x="841022" y="570749"/>
                  <a:pt x="927071" y="529211"/>
                </a:cubicBezTo>
                <a:cubicBezTo>
                  <a:pt x="984589" y="501518"/>
                  <a:pt x="1076527" y="531517"/>
                  <a:pt x="1147177" y="556134"/>
                </a:cubicBezTo>
                <a:cubicBezTo>
                  <a:pt x="1205600" y="576517"/>
                  <a:pt x="1261306" y="581901"/>
                  <a:pt x="1338752" y="556134"/>
                </a:cubicBezTo>
                <a:cubicBezTo>
                  <a:pt x="1268554" y="540364"/>
                  <a:pt x="1214658" y="526519"/>
                  <a:pt x="1159406" y="516901"/>
                </a:cubicBezTo>
                <a:cubicBezTo>
                  <a:pt x="1115475" y="509211"/>
                  <a:pt x="1220094" y="478056"/>
                  <a:pt x="1273535" y="481902"/>
                </a:cubicBezTo>
                <a:cubicBezTo>
                  <a:pt x="1348263" y="487287"/>
                  <a:pt x="1306144" y="467287"/>
                  <a:pt x="1293462" y="439595"/>
                </a:cubicBezTo>
                <a:cubicBezTo>
                  <a:pt x="1279875" y="409979"/>
                  <a:pt x="1320183" y="400749"/>
                  <a:pt x="1345545" y="406900"/>
                </a:cubicBezTo>
                <a:cubicBezTo>
                  <a:pt x="1442916" y="431133"/>
                  <a:pt x="1539834" y="388441"/>
                  <a:pt x="1640379" y="423057"/>
                </a:cubicBezTo>
                <a:cubicBezTo>
                  <a:pt x="1615015" y="337670"/>
                  <a:pt x="1560215" y="300363"/>
                  <a:pt x="1445634" y="288439"/>
                </a:cubicBezTo>
                <a:cubicBezTo>
                  <a:pt x="1402608" y="283826"/>
                  <a:pt x="1357773" y="290748"/>
                  <a:pt x="1320636" y="266131"/>
                </a:cubicBezTo>
                <a:cubicBezTo>
                  <a:pt x="1299349" y="251902"/>
                  <a:pt x="1275346" y="234978"/>
                  <a:pt x="1292104" y="208824"/>
                </a:cubicBezTo>
                <a:cubicBezTo>
                  <a:pt x="1303877" y="190363"/>
                  <a:pt x="1329242" y="190363"/>
                  <a:pt x="1350074" y="196517"/>
                </a:cubicBezTo>
                <a:cubicBezTo>
                  <a:pt x="1443371" y="223826"/>
                  <a:pt x="1540741" y="233825"/>
                  <a:pt x="1638113" y="243826"/>
                </a:cubicBezTo>
                <a:cubicBezTo>
                  <a:pt x="1653059" y="245364"/>
                  <a:pt x="1669814" y="250365"/>
                  <a:pt x="1686573" y="224977"/>
                </a:cubicBezTo>
                <a:cubicBezTo>
                  <a:pt x="1504511" y="183824"/>
                  <a:pt x="1331505" y="125362"/>
                  <a:pt x="1144459" y="102670"/>
                </a:cubicBezTo>
                <a:cubicBezTo>
                  <a:pt x="1147177" y="91900"/>
                  <a:pt x="1149896" y="81131"/>
                  <a:pt x="1152614" y="70362"/>
                </a:cubicBezTo>
                <a:cubicBezTo>
                  <a:pt x="1298896" y="85746"/>
                  <a:pt x="1445182" y="101131"/>
                  <a:pt x="1629961" y="120363"/>
                </a:cubicBezTo>
                <a:cubicBezTo>
                  <a:pt x="1516284" y="59207"/>
                  <a:pt x="1408951" y="79594"/>
                  <a:pt x="1324712" y="25362"/>
                </a:cubicBezTo>
                <a:cubicBezTo>
                  <a:pt x="1340563" y="4786"/>
                  <a:pt x="1359698" y="-407"/>
                  <a:pt x="1379513" y="25"/>
                </a:cubicBezTo>
                <a:close/>
              </a:path>
            </a:pathLst>
          </a:custGeom>
          <a:effectLst>
            <a:glow rad="127000">
              <a:schemeClr val="accent1">
                <a:alpha val="0"/>
              </a:schemeClr>
            </a:glow>
            <a:reflection endPos="0" dir="5400000" sy="-100000" algn="bl" rotWithShape="0"/>
          </a:effectLst>
        </p:spPr>
      </p:pic>
      <p:sp>
        <p:nvSpPr>
          <p:cNvPr id="4" name="TextBox 3">
            <a:extLst>
              <a:ext uri="{FF2B5EF4-FFF2-40B4-BE49-F238E27FC236}">
                <a16:creationId xmlns:a16="http://schemas.microsoft.com/office/drawing/2014/main" id="{9BC96D5D-7B3D-DC64-84D2-B1E9F2DAF1D3}"/>
              </a:ext>
            </a:extLst>
          </p:cNvPr>
          <p:cNvSpPr txBox="1"/>
          <p:nvPr/>
        </p:nvSpPr>
        <p:spPr>
          <a:xfrm>
            <a:off x="838047" y="1352550"/>
            <a:ext cx="7848753" cy="3416320"/>
          </a:xfrm>
          <a:prstGeom prst="rect">
            <a:avLst/>
          </a:prstGeom>
          <a:noFill/>
        </p:spPr>
        <p:txBody>
          <a:bodyPr wrap="square" rtlCol="0">
            <a:spAutoFit/>
          </a:bodyPr>
          <a:lstStyle/>
          <a:p>
            <a:pPr algn="just"/>
            <a:r>
              <a:rPr lang="en-US" sz="2400" b="1" dirty="0">
                <a:solidFill>
                  <a:srgbClr val="002060"/>
                </a:solidFill>
                <a:latin typeface="Noteworthy Light" panose="02000400000000000000" pitchFamily="2" charset="77"/>
                <a:ea typeface="Noteworthy Light" panose="02000400000000000000" pitchFamily="2" charset="77"/>
              </a:rPr>
              <a:t>Line Graph</a:t>
            </a:r>
            <a:r>
              <a:rPr lang="en-US" sz="2400" dirty="0">
                <a:solidFill>
                  <a:srgbClr val="002060"/>
                </a:solidFill>
                <a:latin typeface="Noteworthy Light" panose="02000400000000000000" pitchFamily="2" charset="77"/>
                <a:ea typeface="Noteworthy Light" panose="02000400000000000000" pitchFamily="2" charset="77"/>
              </a:rPr>
              <a:t> :  By comparing the number of deaths in 2021 and 2022 due to Covid-19, this visualization allows the identification of any significant changes or fluctuations in the mortality rate with respect to the time period (months). Lines demonstrate the overall trend, whether its increasing, decreasing or is stable. Both the lines are represented in the same visual in different colors by specifying it in the legend. This format enables the viewer to quickly grasp the impact of pandemic on care home deaths and aids in the assessment of preventive measures implemented.</a:t>
            </a:r>
          </a:p>
        </p:txBody>
      </p:sp>
      <p:pic>
        <p:nvPicPr>
          <p:cNvPr id="6" name="Graphic 5" descr="Upward trend outline">
            <a:extLst>
              <a:ext uri="{FF2B5EF4-FFF2-40B4-BE49-F238E27FC236}">
                <a16:creationId xmlns:a16="http://schemas.microsoft.com/office/drawing/2014/main" id="{C3A27B1F-9B23-83E5-7E9C-6919D57089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48" y="4454652"/>
            <a:ext cx="2403348" cy="2403348"/>
          </a:xfrm>
          <a:prstGeom prst="rect">
            <a:avLst/>
          </a:prstGeom>
        </p:spPr>
      </p:pic>
    </p:spTree>
    <p:extLst>
      <p:ext uri="{BB962C8B-B14F-4D97-AF65-F5344CB8AC3E}">
        <p14:creationId xmlns:p14="http://schemas.microsoft.com/office/powerpoint/2010/main" val="5865741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a:extLst>
              <a:ext uri="{FF2B5EF4-FFF2-40B4-BE49-F238E27FC236}">
                <a16:creationId xmlns:a16="http://schemas.microsoft.com/office/drawing/2014/main" id="{CF1C08A0-E1B1-797C-6E46-D69C0A6F2F46}"/>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3912388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5" name="Isosceles Triangle 6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6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Video 22" title="Graphs And Numbers">
            <a:hlinkClick r:id="" action="ppaction://media"/>
            <a:extLst>
              <a:ext uri="{FF2B5EF4-FFF2-40B4-BE49-F238E27FC236}">
                <a16:creationId xmlns:a16="http://schemas.microsoft.com/office/drawing/2014/main" id="{FF9AFA07-D848-99C4-F979-B9DAC031677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24" name="TextBox 23">
            <a:extLst>
              <a:ext uri="{FF2B5EF4-FFF2-40B4-BE49-F238E27FC236}">
                <a16:creationId xmlns:a16="http://schemas.microsoft.com/office/drawing/2014/main" id="{2344D054-29C9-B2B5-43BC-0B1CB8AB5C9C}"/>
              </a:ext>
            </a:extLst>
          </p:cNvPr>
          <p:cNvSpPr txBox="1"/>
          <p:nvPr/>
        </p:nvSpPr>
        <p:spPr>
          <a:xfrm>
            <a:off x="1522059" y="2425862"/>
            <a:ext cx="9147881" cy="2554545"/>
          </a:xfrm>
          <a:prstGeom prst="rect">
            <a:avLst/>
          </a:prstGeom>
          <a:noFill/>
        </p:spPr>
        <p:txBody>
          <a:bodyPr wrap="square" rtlCol="0">
            <a:spAutoFit/>
          </a:bodyPr>
          <a:lstStyle/>
          <a:p>
            <a:r>
              <a:rPr lang="en-US" sz="2000" dirty="0">
                <a:solidFill>
                  <a:srgbClr val="002060"/>
                </a:solidFill>
                <a:latin typeface="Noteworthy Light" panose="02000400000000000000" pitchFamily="2" charset="77"/>
                <a:ea typeface="Noteworthy Light" panose="02000400000000000000" pitchFamily="2" charset="77"/>
              </a:rPr>
              <a:t>In summary, this poster effectively utilizes data visualization techniques to analyze care home deaths in 2021 – 2022. The color combinations, choice of visual elements and efficient use of poster space contribute to a comprehensive and easily comprehensible presentation. The histogram, line graph, packed bubble graph and heat maps enable quick understanding of key trends, changes and patterns. Furthermore, the inclusion of pictures aids to conveying complex medical information. </a:t>
            </a:r>
          </a:p>
          <a:p>
            <a:r>
              <a:rPr lang="en-US" sz="2000" dirty="0">
                <a:solidFill>
                  <a:srgbClr val="002060"/>
                </a:solidFill>
                <a:latin typeface="Noteworthy Light" panose="02000400000000000000" pitchFamily="2" charset="77"/>
                <a:ea typeface="Noteworthy Light" panose="02000400000000000000" pitchFamily="2" charset="77"/>
              </a:rPr>
              <a:t>Overall, the poster provides valuable insights into the trends of mortality in care homes, facilitating the development of preventive measures to improve public health. </a:t>
            </a:r>
          </a:p>
        </p:txBody>
      </p:sp>
    </p:spTree>
    <p:extLst>
      <p:ext uri="{BB962C8B-B14F-4D97-AF65-F5344CB8AC3E}">
        <p14:creationId xmlns:p14="http://schemas.microsoft.com/office/powerpoint/2010/main" val="3608513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00"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23"/>
                </p:tgtEl>
              </p:cMediaNode>
            </p:video>
            <p:seq concurrent="1" nextAc="seek">
              <p:cTn id="8" restart="whenNotActive" fill="hold" evtFilter="cancelBubble" nodeType="interactiveSeq">
                <p:stCondLst>
                  <p:cond evt="onClick" delay="0">
                    <p:tgtEl>
                      <p:spTgt spid="2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
                                        </p:tgtEl>
                                      </p:cBhvr>
                                    </p:cmd>
                                  </p:childTnLst>
                                </p:cTn>
                              </p:par>
                            </p:childTnLst>
                          </p:cTn>
                        </p:par>
                      </p:childTnLst>
                    </p:cTn>
                  </p:par>
                </p:childTnLst>
              </p:cTn>
              <p:nextCondLst>
                <p:cond evt="onClick" delay="0">
                  <p:tgtEl>
                    <p:spTgt spid="23"/>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10285</TotalTime>
  <Words>749</Words>
  <Application>Microsoft Macintosh PowerPoint</Application>
  <PresentationFormat>Widescreen</PresentationFormat>
  <Paragraphs>22</Paragraphs>
  <Slides>10</Slides>
  <Notes>1</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Calibri Light</vt:lpstr>
      <vt:lpstr>Courier New</vt:lpstr>
      <vt:lpstr>NOTEWORTHY LIGHT</vt:lpstr>
      <vt:lpstr>NOTEWORTHY LIGHT</vt:lpstr>
      <vt:lpstr>Office Theme</vt:lpstr>
      <vt:lpstr>Analysis of Care Home Deaths 2021-2022 Covid-19, Respiratory Diseases, Influenza and Pneumonia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Care Home Deaths 2021-2022 Covid-19, Respiratory Diseases, Influenza and Pneumonia</dc:title>
  <dc:creator>NEHA  (2254818)</dc:creator>
  <cp:lastModifiedBy>NEHA  (2254818)</cp:lastModifiedBy>
  <cp:revision>3</cp:revision>
  <cp:lastPrinted>2023-07-19T03:55:27Z</cp:lastPrinted>
  <dcterms:created xsi:type="dcterms:W3CDTF">2023-07-12T00:58:47Z</dcterms:created>
  <dcterms:modified xsi:type="dcterms:W3CDTF">2023-07-19T04:24:38Z</dcterms:modified>
</cp:coreProperties>
</file>